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57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84" r:id="rId14"/>
    <p:sldId id="283" r:id="rId15"/>
    <p:sldId id="277" r:id="rId16"/>
    <p:sldId id="266" r:id="rId17"/>
    <p:sldId id="267" r:id="rId18"/>
    <p:sldId id="269" r:id="rId19"/>
    <p:sldId id="272" r:id="rId20"/>
    <p:sldId id="270" r:id="rId21"/>
    <p:sldId id="271" r:id="rId22"/>
    <p:sldId id="273" r:id="rId23"/>
    <p:sldId id="258" r:id="rId24"/>
    <p:sldId id="282" r:id="rId25"/>
    <p:sldId id="275" r:id="rId26"/>
    <p:sldId id="281" r:id="rId27"/>
    <p:sldId id="276" r:id="rId28"/>
    <p:sldId id="274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A5549-95E0-43E6-91E7-1B3E89AF27B0}" type="datetimeFigureOut">
              <a:rPr lang="hr-HR" smtClean="0"/>
              <a:t>3.6.2022.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2B49D-3C5E-4E50-82E9-D62199B943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A5549-95E0-43E6-91E7-1B3E89AF27B0}" type="datetimeFigureOut">
              <a:rPr lang="hr-HR" smtClean="0"/>
              <a:t>3.6.2022.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2B49D-3C5E-4E50-82E9-D62199B943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A5549-95E0-43E6-91E7-1B3E89AF27B0}" type="datetimeFigureOut">
              <a:rPr lang="hr-HR" smtClean="0"/>
              <a:t>3.6.2022.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2B49D-3C5E-4E50-82E9-D62199B943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A5549-95E0-43E6-91E7-1B3E89AF27B0}" type="datetimeFigureOut">
              <a:rPr lang="hr-HR" smtClean="0"/>
              <a:t>3.6.2022.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2B49D-3C5E-4E50-82E9-D62199B943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A5549-95E0-43E6-91E7-1B3E89AF27B0}" type="datetimeFigureOut">
              <a:rPr lang="hr-HR" smtClean="0"/>
              <a:t>3.6.2022.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2B49D-3C5E-4E50-82E9-D62199B943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A5549-95E0-43E6-91E7-1B3E89AF27B0}" type="datetimeFigureOut">
              <a:rPr lang="hr-HR" smtClean="0"/>
              <a:t>3.6.2022.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2B49D-3C5E-4E50-82E9-D62199B943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A5549-95E0-43E6-91E7-1B3E89AF27B0}" type="datetimeFigureOut">
              <a:rPr lang="hr-HR" smtClean="0"/>
              <a:t>3.6.2022.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2B49D-3C5E-4E50-82E9-D62199B943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A5549-95E0-43E6-91E7-1B3E89AF27B0}" type="datetimeFigureOut">
              <a:rPr lang="hr-HR" smtClean="0"/>
              <a:t>3.6.2022.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2B49D-3C5E-4E50-82E9-D62199B943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A5549-95E0-43E6-91E7-1B3E89AF27B0}" type="datetimeFigureOut">
              <a:rPr lang="hr-HR" smtClean="0"/>
              <a:t>3.6.2022.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2B49D-3C5E-4E50-82E9-D62199B943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A5549-95E0-43E6-91E7-1B3E89AF27B0}" type="datetimeFigureOut">
              <a:rPr lang="hr-HR" smtClean="0"/>
              <a:t>3.6.2022.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2B49D-3C5E-4E50-82E9-D62199B943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A5549-95E0-43E6-91E7-1B3E89AF27B0}" type="datetimeFigureOut">
              <a:rPr lang="hr-HR" smtClean="0"/>
              <a:t>3.6.2022.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2B49D-3C5E-4E50-82E9-D62199B94337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1A5549-95E0-43E6-91E7-1B3E89AF27B0}" type="datetimeFigureOut">
              <a:rPr lang="hr-HR" smtClean="0"/>
              <a:t>3.6.2022.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52B49D-3C5E-4E50-82E9-D62199B9433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movi.e-upisi.hr/#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-usmjeravanje.hzz.hr/" TargetMode="External"/><Relationship Id="rId2" Type="http://schemas.openxmlformats.org/officeDocument/2006/relationships/hyperlink" Target="http://www.cisok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cenici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ednja.hr/Srednja-kalkulato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latin typeface="Ink Free" panose="03080402000500000000" pitchFamily="66" charset="0"/>
              </a:rPr>
              <a:t>Upisi u srednju školu</a:t>
            </a:r>
            <a:endParaRPr lang="hr-HR" sz="6600" dirty="0"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789040"/>
            <a:ext cx="7772400" cy="914400"/>
          </a:xfrm>
        </p:spPr>
        <p:txBody>
          <a:bodyPr/>
          <a:lstStyle/>
          <a:p>
            <a:r>
              <a:rPr lang="hr-HR" i="1" dirty="0" smtClean="0">
                <a:latin typeface="Ink Free" panose="03080402000500000000" pitchFamily="66" charset="0"/>
              </a:rPr>
              <a:t>Rafaela Alandžak, </a:t>
            </a:r>
            <a:r>
              <a:rPr lang="hr-HR" i="1" dirty="0" smtClean="0">
                <a:latin typeface="Ink Free" panose="03080402000500000000" pitchFamily="66" charset="0"/>
              </a:rPr>
              <a:t>pedagoginja</a:t>
            </a:r>
          </a:p>
          <a:p>
            <a:r>
              <a:rPr lang="hr-HR" i="1" dirty="0" smtClean="0">
                <a:latin typeface="Ink Free" panose="03080402000500000000" pitchFamily="66" charset="0"/>
              </a:rPr>
              <a:t>Ana Sabljić, psihologinja</a:t>
            </a:r>
            <a:endParaRPr lang="hr-HR" i="1" dirty="0">
              <a:latin typeface="Ink Free" panose="03080402000500000000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45224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Državno ili međunarodno natjecanje u znanju </a:t>
            </a:r>
            <a:r>
              <a:rPr lang="hr-HR" sz="2800" dirty="0" smtClean="0"/>
              <a:t>(5.-8.r.)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Pojedinac</a:t>
            </a:r>
            <a:r>
              <a:rPr lang="hr-HR" dirty="0" smtClean="0"/>
              <a:t>: prvo, drugo ili treće osvojeno mjesto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r>
              <a:rPr lang="hr-HR" dirty="0" smtClean="0"/>
              <a:t> izravan upis</a:t>
            </a:r>
          </a:p>
          <a:p>
            <a:pPr>
              <a:buNone/>
            </a:pPr>
            <a:endParaRPr lang="hr-HR" dirty="0" smtClean="0"/>
          </a:p>
          <a:p>
            <a:r>
              <a:rPr lang="hr-HR" b="1" dirty="0" smtClean="0"/>
              <a:t>Član skupine</a:t>
            </a:r>
            <a:r>
              <a:rPr lang="hr-HR" dirty="0" smtClean="0"/>
              <a:t>: 1.mjesto - 4 boda 	</a:t>
            </a:r>
          </a:p>
          <a:p>
            <a:pPr>
              <a:buNone/>
            </a:pPr>
            <a:r>
              <a:rPr lang="hr-HR" dirty="0" smtClean="0"/>
              <a:t>				   2.mjesto - 3 boda 	</a:t>
            </a:r>
          </a:p>
          <a:p>
            <a:pPr>
              <a:buNone/>
            </a:pPr>
            <a:r>
              <a:rPr lang="hr-HR" dirty="0" smtClean="0"/>
              <a:t>				   3.mjesto - 2 boda 	</a:t>
            </a:r>
          </a:p>
          <a:p>
            <a:pPr>
              <a:buNone/>
            </a:pPr>
            <a:endParaRPr lang="hr-HR" dirty="0" smtClean="0"/>
          </a:p>
          <a:p>
            <a:r>
              <a:rPr lang="hr-HR" b="1" dirty="0" smtClean="0"/>
              <a:t>Sudjelovanje</a:t>
            </a:r>
            <a:r>
              <a:rPr lang="hr-HR" dirty="0" smtClean="0"/>
              <a:t> kao pojedinac ili član skupine - 1 bod 	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83880" cy="12961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Natjecanja školskih sportskih društava </a:t>
            </a:r>
            <a:r>
              <a:rPr lang="hr-HR" sz="2700" dirty="0" smtClean="0"/>
              <a:t>(državna, članovi skupine)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183880" cy="41879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p</a:t>
            </a:r>
            <a:r>
              <a:rPr lang="hr-HR" dirty="0" smtClean="0"/>
              <a:t>ravo </a:t>
            </a:r>
            <a:r>
              <a:rPr lang="hr-HR" dirty="0"/>
              <a:t>na dodatne bodove kandidati ostvaruju na temelju službene evidencije o rezultatima održanih natjecanja školskih sportskih društava koju vodi Hrvatski školski športski savez (HŠŠS</a:t>
            </a:r>
            <a:r>
              <a:rPr lang="hr-HR" dirty="0" smtClean="0"/>
              <a:t>)</a:t>
            </a:r>
          </a:p>
          <a:p>
            <a:pPr algn="ctr">
              <a:lnSpc>
                <a:spcPct val="150000"/>
              </a:lnSpc>
            </a:pPr>
            <a:r>
              <a:rPr lang="hr-HR" dirty="0" smtClean="0"/>
              <a:t>1.mjesto - 3 boda 	</a:t>
            </a:r>
          </a:p>
          <a:p>
            <a:pPr algn="ctr">
              <a:lnSpc>
                <a:spcPct val="150000"/>
              </a:lnSpc>
            </a:pPr>
            <a:r>
              <a:rPr lang="hr-HR" dirty="0" smtClean="0"/>
              <a:t>2.mjesto - 2 boda 	</a:t>
            </a:r>
          </a:p>
          <a:p>
            <a:pPr algn="ctr">
              <a:lnSpc>
                <a:spcPct val="150000"/>
              </a:lnSpc>
            </a:pPr>
            <a:r>
              <a:rPr lang="hr-HR" dirty="0" smtClean="0"/>
              <a:t>3.mjesto - 1 bod 	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hr-HR" dirty="0" smtClean="0"/>
              <a:t>Poseban element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248472"/>
          </a:xfrm>
        </p:spPr>
        <p:txBody>
          <a:bodyPr>
            <a:normAutofit/>
          </a:bodyPr>
          <a:lstStyle/>
          <a:p>
            <a:pPr fontAlgn="base"/>
            <a:r>
              <a:rPr lang="hr-HR" dirty="0"/>
              <a:t>Kandidat ostvaruje pravo na poseban element vrednovanja ako</a:t>
            </a:r>
            <a:r>
              <a:rPr lang="hr-HR" dirty="0" smtClean="0"/>
              <a:t>:</a:t>
            </a:r>
          </a:p>
          <a:p>
            <a:pPr fontAlgn="base"/>
            <a:endParaRPr lang="hr-HR" dirty="0"/>
          </a:p>
          <a:p>
            <a:pPr marL="0" indent="0" fontAlgn="base">
              <a:buNone/>
            </a:pPr>
            <a:r>
              <a:rPr lang="hr-HR" dirty="0"/>
              <a:t>– ima zdravstvene </a:t>
            </a:r>
            <a:r>
              <a:rPr lang="hr-HR" dirty="0" smtClean="0"/>
              <a:t>teškoće</a:t>
            </a:r>
            <a:endParaRPr lang="hr-HR" dirty="0"/>
          </a:p>
          <a:p>
            <a:pPr marL="0" indent="0" fontAlgn="base">
              <a:buNone/>
            </a:pPr>
            <a:r>
              <a:rPr lang="hr-HR" dirty="0"/>
              <a:t>– živi u otežanim uvjetima obrazovanja uzrokovanim nepovoljnim ekonomskim, socijalnim te odgojnim </a:t>
            </a:r>
            <a:r>
              <a:rPr lang="hr-HR" dirty="0" smtClean="0"/>
              <a:t>čimbenicima</a:t>
            </a:r>
            <a:endParaRPr lang="hr-HR" dirty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1897" y="500279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Kandidat sa zdravstvenim teškoćama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276872"/>
            <a:ext cx="8183880" cy="2880320"/>
          </a:xfrm>
        </p:spPr>
        <p:txBody>
          <a:bodyPr/>
          <a:lstStyle/>
          <a:p>
            <a:r>
              <a:rPr lang="hr-HR" dirty="0" smtClean="0"/>
              <a:t>kandidat </a:t>
            </a:r>
            <a:r>
              <a:rPr lang="hr-HR" dirty="0"/>
              <a:t>koji je osnovno obrazovanje završio po redovitome nastavnom planu i programu, a kojem su zdravstvene teškoće mogle utjecati na postizanje rezultata tijekom prethodnog razdoblja</a:t>
            </a:r>
          </a:p>
        </p:txBody>
      </p:sp>
    </p:spTree>
    <p:extLst>
      <p:ext uri="{BB962C8B-B14F-4D97-AF65-F5344CB8AC3E}">
        <p14:creationId xmlns:p14="http://schemas.microsoft.com/office/powerpoint/2010/main" val="12208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204864"/>
            <a:ext cx="8183880" cy="418795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Kandidatima </a:t>
            </a:r>
            <a:r>
              <a:rPr lang="hr-HR" sz="2000" dirty="0"/>
              <a:t>će se priznati ostvarivanje isključivo </a:t>
            </a:r>
            <a:r>
              <a:rPr lang="hr-HR" sz="2000" dirty="0" smtClean="0"/>
              <a:t>jednoga od </a:t>
            </a:r>
            <a:r>
              <a:rPr lang="hr-HR" sz="2000" dirty="0"/>
              <a:t>sljedećih prava</a:t>
            </a:r>
            <a:r>
              <a:rPr lang="hr-HR" sz="2000" dirty="0" smtClean="0"/>
              <a:t>:</a:t>
            </a:r>
          </a:p>
          <a:p>
            <a:pPr marL="0" indent="0">
              <a:buNone/>
            </a:pPr>
            <a:r>
              <a:rPr lang="hr-HR" sz="2000" dirty="0" smtClean="0"/>
              <a:t> </a:t>
            </a: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• </a:t>
            </a:r>
            <a:r>
              <a:rPr lang="hr-HR" sz="2000" dirty="0"/>
              <a:t>kandidat koji živi uz jednoga ili oba roditelja s dugotrajnom teškom bolesti 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• </a:t>
            </a:r>
            <a:r>
              <a:rPr lang="hr-HR" sz="2000" dirty="0"/>
              <a:t>kandidat koji živi uz dugotrajno nezaposlena oba </a:t>
            </a:r>
            <a:r>
              <a:rPr lang="hr-HR" sz="2000" dirty="0" smtClean="0"/>
              <a:t>roditelja</a:t>
            </a:r>
          </a:p>
          <a:p>
            <a:pPr marL="0" indent="0">
              <a:buNone/>
            </a:pPr>
            <a:r>
              <a:rPr lang="hr-HR" sz="2000" dirty="0" smtClean="0"/>
              <a:t>• </a:t>
            </a:r>
            <a:r>
              <a:rPr lang="hr-HR" sz="2000" dirty="0"/>
              <a:t>kandidat koji živi uz samohranoga roditelja korisnika socijalne skrbi </a:t>
            </a:r>
          </a:p>
          <a:p>
            <a:pPr marL="0" indent="0">
              <a:buNone/>
            </a:pPr>
            <a:r>
              <a:rPr lang="hr-HR" sz="2000" dirty="0" smtClean="0"/>
              <a:t>• </a:t>
            </a:r>
            <a:r>
              <a:rPr lang="hr-HR" sz="2000" dirty="0"/>
              <a:t>kandidat kojem je jedan roditelj </a:t>
            </a:r>
            <a:r>
              <a:rPr lang="hr-HR" sz="2000" dirty="0" smtClean="0"/>
              <a:t>preminuo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771640"/>
          </a:xfrm>
        </p:spPr>
        <p:txBody>
          <a:bodyPr>
            <a:normAutofit/>
          </a:bodyPr>
          <a:lstStyle/>
          <a:p>
            <a:pPr algn="just"/>
            <a:r>
              <a:rPr lang="hr-HR" sz="2800" dirty="0" smtClean="0"/>
              <a:t>Kandidat koji živi </a:t>
            </a:r>
            <a:r>
              <a:rPr lang="hr-HR" sz="2800" dirty="0"/>
              <a:t>u otežanim uvjetima obrazovanja </a:t>
            </a:r>
            <a:r>
              <a:rPr lang="hr-HR" sz="2800" dirty="0" smtClean="0"/>
              <a:t>koji </a:t>
            </a:r>
            <a:r>
              <a:rPr lang="hr-HR" sz="2800" dirty="0"/>
              <a:t>su mogli utjecati na njegov školski </a:t>
            </a:r>
            <a:r>
              <a:rPr lang="hr-HR" sz="2800" dirty="0" smtClean="0"/>
              <a:t>uspjeh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5619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183880" cy="792088"/>
          </a:xfrm>
        </p:spPr>
        <p:txBody>
          <a:bodyPr>
            <a:noAutofit/>
          </a:bodyPr>
          <a:lstStyle/>
          <a:p>
            <a:r>
              <a:rPr lang="pl-PL" sz="3200" dirty="0" smtClean="0"/>
              <a:t>Kandidati s teškoćama u razvoju, odnosno težim zdravstvenim teškoćama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348880"/>
            <a:ext cx="8183880" cy="3425045"/>
          </a:xfrm>
        </p:spPr>
        <p:txBody>
          <a:bodyPr/>
          <a:lstStyle/>
          <a:p>
            <a:r>
              <a:rPr lang="hr-HR" dirty="0" smtClean="0"/>
              <a:t>rješenje nadležnog upravnog tijela o primjerenom obliku obrazovanja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rangiraju </a:t>
            </a:r>
            <a:r>
              <a:rPr lang="hr-HR" dirty="0"/>
              <a:t>se na zasebnim ljestvicama </a:t>
            </a:r>
            <a:r>
              <a:rPr lang="hr-HR" dirty="0" smtClean="0"/>
              <a:t>poretka u </a:t>
            </a:r>
            <a:r>
              <a:rPr lang="hr-HR" dirty="0"/>
              <a:t>programima obrazovanja za koje posjeduju stručno mišljenje službe za profesionalno usmjeravanje </a:t>
            </a:r>
            <a:r>
              <a:rPr lang="hr-HR" dirty="0" smtClean="0"/>
              <a:t>HZZ-a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4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Zdravstvena sposobnost kandidata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183880" cy="41879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vi-VN" dirty="0" smtClean="0"/>
              <a:t>pri upisu u programe za koje je određeno obvezno utvrđivanje zdravstvene sposobnosti obvezno </a:t>
            </a:r>
            <a:r>
              <a:rPr lang="hr-HR" dirty="0" smtClean="0"/>
              <a:t>se </a:t>
            </a:r>
            <a:r>
              <a:rPr lang="vi-VN" dirty="0" smtClean="0"/>
              <a:t>dostavlja: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hr-HR" b="1" dirty="0" smtClean="0"/>
              <a:t>potvrda školskog liječnika </a:t>
            </a:r>
            <a:r>
              <a:rPr lang="hr-HR" dirty="0" smtClean="0"/>
              <a:t>o zdravstvenoj sposobnosti kandidata za propisani program ili </a:t>
            </a:r>
          </a:p>
          <a:p>
            <a:pPr>
              <a:lnSpc>
                <a:spcPct val="150000"/>
              </a:lnSpc>
              <a:buNone/>
            </a:pPr>
            <a:r>
              <a:rPr lang="hr-HR" dirty="0" smtClean="0"/>
              <a:t>- </a:t>
            </a:r>
            <a:r>
              <a:rPr lang="hr-HR" b="1" dirty="0" smtClean="0"/>
              <a:t>liječnička svjedodžba</a:t>
            </a:r>
            <a:r>
              <a:rPr lang="hr-HR" dirty="0" smtClean="0"/>
              <a:t> medicine rada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21602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r-HR" dirty="0" smtClean="0"/>
              <a:t>ODLUKA O UPISU UČENIKA U I.RAZRED SREDNJE ŠKOLE U ŠK.G. 2022./2023.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8183880" cy="31683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utvrđuje se postupak i način upisa učenika, broj upisnih mjesta, rokovi za prijavu i upis te ostali uvjeti i postupci za upis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hlinkClick r:id="rId2"/>
              </a:rPr>
              <a:t>www.upisi.hr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388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b="1" dirty="0" smtClean="0"/>
              <a:t>Učenici</a:t>
            </a:r>
            <a:r>
              <a:rPr lang="hr-HR" dirty="0" smtClean="0"/>
              <a:t> </a:t>
            </a:r>
            <a:r>
              <a:rPr lang="hr-HR" b="1" dirty="0" smtClean="0"/>
              <a:t>se prijavljuju i upisuju u </a:t>
            </a:r>
          </a:p>
          <a:p>
            <a:pPr>
              <a:lnSpc>
                <a:spcPct val="150000"/>
              </a:lnSpc>
              <a:buNone/>
            </a:pPr>
            <a:r>
              <a:rPr lang="hr-HR" b="1" dirty="0" smtClean="0"/>
              <a:t>	I. razred SŠ elektroničkim načinom </a:t>
            </a:r>
            <a:r>
              <a:rPr lang="hr-HR" dirty="0" smtClean="0"/>
              <a:t>putem mrežne stranice </a:t>
            </a:r>
          </a:p>
          <a:p>
            <a:pPr>
              <a:lnSpc>
                <a:spcPct val="150000"/>
              </a:lnSpc>
              <a:buNone/>
            </a:pPr>
            <a:r>
              <a:rPr lang="hr-HR" b="1" dirty="0" smtClean="0"/>
              <a:t>	N</a:t>
            </a:r>
            <a:r>
              <a:rPr lang="hr-HR" dirty="0" smtClean="0"/>
              <a:t>acionalnog </a:t>
            </a:r>
            <a:r>
              <a:rPr lang="hr-HR" b="1" dirty="0" smtClean="0"/>
              <a:t>i</a:t>
            </a:r>
            <a:r>
              <a:rPr lang="hr-HR" dirty="0" smtClean="0"/>
              <a:t>nformacijskog </a:t>
            </a:r>
            <a:r>
              <a:rPr lang="hr-HR" b="1" dirty="0" smtClean="0"/>
              <a:t>s</a:t>
            </a:r>
            <a:r>
              <a:rPr lang="hr-HR" dirty="0" smtClean="0"/>
              <a:t>ustava </a:t>
            </a:r>
            <a:r>
              <a:rPr lang="hr-HR" b="1" dirty="0" smtClean="0"/>
              <a:t>p</a:t>
            </a:r>
            <a:r>
              <a:rPr lang="hr-HR" dirty="0" smtClean="0"/>
              <a:t>rijava i </a:t>
            </a:r>
            <a:r>
              <a:rPr lang="hr-HR" b="1" dirty="0" smtClean="0"/>
              <a:t>u</a:t>
            </a:r>
            <a:r>
              <a:rPr lang="hr-HR" dirty="0" smtClean="0"/>
              <a:t>pisa u </a:t>
            </a:r>
            <a:r>
              <a:rPr lang="hr-HR" b="1" dirty="0" smtClean="0"/>
              <a:t>s</a:t>
            </a:r>
            <a:r>
              <a:rPr lang="hr-HR" dirty="0" smtClean="0"/>
              <a:t>rednje </a:t>
            </a:r>
            <a:r>
              <a:rPr lang="hr-HR" b="1" dirty="0" smtClean="0"/>
              <a:t>š</a:t>
            </a:r>
            <a:r>
              <a:rPr lang="hr-HR" dirty="0" smtClean="0"/>
              <a:t>kole (</a:t>
            </a:r>
            <a:r>
              <a:rPr lang="hr-HR" b="1" dirty="0" smtClean="0"/>
              <a:t>NISpuSŠ) </a:t>
            </a:r>
          </a:p>
          <a:p>
            <a:pPr>
              <a:lnSpc>
                <a:spcPct val="150000"/>
              </a:lnSpc>
              <a:buNone/>
            </a:pPr>
            <a:r>
              <a:rPr lang="hr-HR" b="1" dirty="0" smtClean="0"/>
              <a:t>	</a:t>
            </a:r>
            <a:r>
              <a:rPr lang="hr-HR" dirty="0" smtClean="0"/>
              <a:t>a na temelju natječaja za upis koji raspisuju i objavljuju srednje škole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hr-HR" dirty="0" smtClean="0"/>
              <a:t>Natječaji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043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 smtClean="0"/>
              <a:t>Natječaj za upis učenika objavljuje se </a:t>
            </a:r>
            <a:r>
              <a:rPr lang="hr-HR" sz="3200" b="1" dirty="0" smtClean="0"/>
              <a:t>do 20. lipnja 2022. </a:t>
            </a:r>
            <a:r>
              <a:rPr lang="hr-HR" sz="3200" dirty="0" smtClean="0"/>
              <a:t>godine</a:t>
            </a:r>
            <a:r>
              <a:rPr lang="hr-HR" sz="3200" b="1" dirty="0" smtClean="0"/>
              <a:t> </a:t>
            </a:r>
            <a:r>
              <a:rPr lang="hr-HR" sz="3200" dirty="0" smtClean="0"/>
              <a:t>na mrežnim stranicama i oglasnim pločama srednje škole i osnivača.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333777"/>
            <a:ext cx="8183880" cy="1051560"/>
          </a:xfrm>
        </p:spPr>
        <p:txBody>
          <a:bodyPr/>
          <a:lstStyle/>
          <a:p>
            <a:r>
              <a:rPr lang="hr-HR" dirty="0" smtClean="0"/>
              <a:t>Upis u srednju školu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729982"/>
            <a:ext cx="8183880" cy="3323856"/>
          </a:xfrm>
        </p:spPr>
        <p:txBody>
          <a:bodyPr/>
          <a:lstStyle/>
          <a:p>
            <a:r>
              <a:rPr lang="hr-HR" dirty="0"/>
              <a:t>..velik je korak u životu svakog učenika!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" b="98698" l="9883" r="89971">
                        <a14:foregroundMark x1="24305" y1="20182" x2="24305" y2="20182"/>
                        <a14:foregroundMark x1="24085" y1="18490" x2="25769" y2="5990"/>
                        <a14:foregroundMark x1="31186" y1="38021" x2="40776" y2="34766"/>
                        <a14:foregroundMark x1="54319" y1="21484" x2="56369" y2="41667"/>
                        <a14:foregroundMark x1="60981" y1="38021" x2="70059" y2="31380"/>
                        <a14:foregroundMark x1="62518" y1="8984" x2="70498" y2="7292"/>
                        <a14:foregroundMark x1="69180" y1="41927" x2="72694" y2="92708"/>
                        <a14:foregroundMark x1="64714" y1="79557" x2="69180" y2="74609"/>
                        <a14:foregroundMark x1="74158" y1="76563" x2="76940" y2="80859"/>
                        <a14:foregroundMark x1="64495" y1="89063" x2="63031" y2="82813"/>
                        <a14:foregroundMark x1="48755" y1="44271" x2="52489" y2="94010"/>
                        <a14:foregroundMark x1="52269" y1="45573" x2="51025" y2="47266"/>
                        <a14:foregroundMark x1="37482" y1="70313" x2="38360" y2="75651"/>
                        <a14:foregroundMark x1="36750" y1="68359" x2="40044" y2="78906"/>
                        <a14:foregroundMark x1="38726" y1="80859" x2="40996" y2="85807"/>
                        <a14:foregroundMark x1="43192" y1="83464" x2="51537" y2="76302"/>
                        <a14:foregroundMark x1="40776" y1="80208" x2="40264" y2="76302"/>
                        <a14:foregroundMark x1="61933" y1="50260" x2="63616" y2="46615"/>
                        <a14:foregroundMark x1="21157" y1="6380" x2="23719" y2="17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5544616" cy="31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32656"/>
            <a:ext cx="8183880" cy="563495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b="1" dirty="0" smtClean="0"/>
              <a:t>učenik može </a:t>
            </a:r>
            <a:r>
              <a:rPr lang="hr-HR" b="1" smtClean="0"/>
              <a:t>usmeno podnijeti prigovor </a:t>
            </a:r>
            <a:r>
              <a:rPr lang="hr-HR" b="1" dirty="0" smtClean="0"/>
              <a:t>svom razredniku </a:t>
            </a:r>
            <a:r>
              <a:rPr lang="hr-HR" dirty="0" smtClean="0"/>
              <a:t>zbog netočno navedenih zaključnih ocjena iz nastavnih predmeta, osobnih podataka ili podataka na temelju kojih se ostvaruju dodatna prava za upis i </a:t>
            </a:r>
            <a:r>
              <a:rPr lang="hr-HR" b="1" dirty="0" smtClean="0"/>
              <a:t>zatražiti njihov ispravak</a:t>
            </a:r>
            <a:r>
              <a:rPr lang="hr-H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 U svakome upisnom roku kandidat može prijaviti </a:t>
            </a:r>
            <a:r>
              <a:rPr lang="hr-HR" b="1" dirty="0" smtClean="0"/>
              <a:t>najviše 6 </a:t>
            </a:r>
            <a:r>
              <a:rPr lang="hr-HR" dirty="0" smtClean="0"/>
              <a:t>odabira programa obrazovanja (po prioritetima)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hr-HR" dirty="0" smtClean="0"/>
              <a:t>Rokovi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536504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smtClean="0"/>
              <a:t>23.5.</a:t>
            </a:r>
            <a:r>
              <a:rPr lang="hr-HR" dirty="0" smtClean="0"/>
              <a:t> – početak prijava kandidata u sustav (</a:t>
            </a:r>
            <a:r>
              <a:rPr lang="hr-HR" dirty="0" err="1" smtClean="0"/>
              <a:t>Carnet</a:t>
            </a:r>
            <a:r>
              <a:rPr lang="hr-HR" dirty="0" smtClean="0"/>
              <a:t> podatci) </a:t>
            </a:r>
          </a:p>
          <a:p>
            <a:pPr>
              <a:buNone/>
            </a:pPr>
            <a:endParaRPr lang="hr-HR" dirty="0" smtClean="0"/>
          </a:p>
          <a:p>
            <a:r>
              <a:rPr lang="hr-HR" b="1" dirty="0" smtClean="0"/>
              <a:t>25.6.</a:t>
            </a:r>
            <a:r>
              <a:rPr lang="hr-HR" dirty="0" smtClean="0"/>
              <a:t>– </a:t>
            </a:r>
            <a:r>
              <a:rPr lang="hr-HR" dirty="0"/>
              <a:t>p</a:t>
            </a:r>
            <a:r>
              <a:rPr lang="hr-HR" dirty="0" smtClean="0"/>
              <a:t>očetak </a:t>
            </a:r>
            <a:r>
              <a:rPr lang="hr-HR" dirty="0"/>
              <a:t>prijava obrazovnih </a:t>
            </a:r>
            <a:r>
              <a:rPr lang="hr-HR" dirty="0" smtClean="0"/>
              <a:t>programa</a:t>
            </a:r>
          </a:p>
          <a:p>
            <a:endParaRPr lang="hr-HR" dirty="0" smtClean="0"/>
          </a:p>
          <a:p>
            <a:r>
              <a:rPr lang="hr-HR" b="1" dirty="0"/>
              <a:t>7</a:t>
            </a:r>
            <a:r>
              <a:rPr lang="hr-HR" b="1" dirty="0" smtClean="0"/>
              <a:t>.7. </a:t>
            </a:r>
            <a:r>
              <a:rPr lang="hr-HR" dirty="0" smtClean="0"/>
              <a:t>– završetak prijava, ispis prijavnica</a:t>
            </a:r>
          </a:p>
          <a:p>
            <a:endParaRPr lang="hr-HR" dirty="0"/>
          </a:p>
          <a:p>
            <a:r>
              <a:rPr lang="hr-HR" b="1" dirty="0" smtClean="0"/>
              <a:t>8.7. </a:t>
            </a:r>
            <a:r>
              <a:rPr lang="hr-HR" dirty="0" smtClean="0"/>
              <a:t>– krajnji rok za zaprimanje potpisanih prijavnica </a:t>
            </a:r>
          </a:p>
          <a:p>
            <a:endParaRPr lang="hr-HR" dirty="0" smtClean="0"/>
          </a:p>
          <a:p>
            <a:r>
              <a:rPr lang="hr-HR" b="1" dirty="0"/>
              <a:t>9</a:t>
            </a:r>
            <a:r>
              <a:rPr lang="hr-HR" b="1" dirty="0" smtClean="0"/>
              <a:t>.7. </a:t>
            </a:r>
            <a:r>
              <a:rPr lang="hr-HR" dirty="0" smtClean="0"/>
              <a:t>– objava konačnih ljestvica poretka</a:t>
            </a:r>
          </a:p>
          <a:p>
            <a:endParaRPr lang="hr-HR" dirty="0"/>
          </a:p>
          <a:p>
            <a:r>
              <a:rPr lang="hr-HR" b="1" dirty="0" smtClean="0"/>
              <a:t>11.-13.7. </a:t>
            </a:r>
            <a:r>
              <a:rPr lang="hr-HR" dirty="0" smtClean="0"/>
              <a:t>– dostava dokumenata u srednje škole (upisnice) </a:t>
            </a:r>
            <a:r>
              <a:rPr lang="hr-HR" dirty="0" smtClean="0">
                <a:sym typeface="Wingdings" panose="05000000000000000000" pitchFamily="2" charset="2"/>
              </a:rPr>
              <a:t> točni termini na mrežnim stranicama škole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hr-HR" dirty="0" smtClean="0"/>
              <a:t>Oprez!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Učenici koji </a:t>
            </a:r>
            <a:r>
              <a:rPr lang="hr-HR" b="1" dirty="0" smtClean="0"/>
              <a:t>ne dostave </a:t>
            </a:r>
            <a:r>
              <a:rPr lang="hr-HR" dirty="0" smtClean="0"/>
              <a:t>navedenu dokumentaciju u propisanim rokovima </a:t>
            </a:r>
            <a:r>
              <a:rPr lang="hr-HR" b="1" dirty="0" smtClean="0"/>
              <a:t>gube pravo upisa </a:t>
            </a:r>
            <a:r>
              <a:rPr lang="hr-HR" dirty="0" smtClean="0"/>
              <a:t>ostvarenog u ljetnome upisnom roku te se u jesenskome roku mogu kandidirati za </a:t>
            </a:r>
            <a:r>
              <a:rPr lang="pl-PL" dirty="0" smtClean="0"/>
              <a:t>upis u preostala slobodna upisna mjesta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Učenik je </a:t>
            </a:r>
            <a:r>
              <a:rPr lang="hr-HR" b="1" dirty="0" smtClean="0"/>
              <a:t>upisan u srednju školu </a:t>
            </a:r>
            <a:r>
              <a:rPr lang="hr-HR" dirty="0" smtClean="0"/>
              <a:t>tek kad im se dostavi </a:t>
            </a:r>
            <a:r>
              <a:rPr lang="hr-HR" b="1" dirty="0" smtClean="0"/>
              <a:t>upisnica</a:t>
            </a:r>
            <a:r>
              <a:rPr lang="hr-HR" dirty="0" smtClean="0"/>
              <a:t> koja će se moći isprintati iz </a:t>
            </a:r>
            <a:r>
              <a:rPr lang="hr-HR" dirty="0" err="1" smtClean="0"/>
              <a:t>NISpuSŠ</a:t>
            </a:r>
            <a:r>
              <a:rPr lang="hr-HR" dirty="0" smtClean="0"/>
              <a:t>-a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Roditelji su za to odgovorni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hr-HR" dirty="0"/>
              <a:t>Informacijski sustav prijava i upisa u učenički dom (ISPUUD)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930584"/>
            <a:ext cx="8183880" cy="3834752"/>
          </a:xfrm>
        </p:spPr>
        <p:txBody>
          <a:bodyPr/>
          <a:lstStyle/>
          <a:p>
            <a:r>
              <a:rPr lang="hr-HR" dirty="0" smtClean="0"/>
              <a:t>ISPUUD </a:t>
            </a:r>
            <a:r>
              <a:rPr lang="hr-HR" dirty="0"/>
              <a:t>je središnji informacijsko-administracijski servis preko kojeg kandidati, koji su upisali prvi razred srednje škole, mogu prijaviti upis u učenički </a:t>
            </a:r>
            <a:r>
              <a:rPr lang="hr-HR" dirty="0" smtClean="0"/>
              <a:t>dom</a:t>
            </a:r>
          </a:p>
          <a:p>
            <a:endParaRPr lang="hr-HR" dirty="0"/>
          </a:p>
          <a:p>
            <a:r>
              <a:rPr lang="hr-HR" dirty="0">
                <a:hlinkClick r:id="rId2"/>
              </a:rPr>
              <a:t>https://domovi.e-upisi.hr</a:t>
            </a:r>
            <a:r>
              <a:rPr lang="hr-HR" dirty="0" smtClean="0">
                <a:hlinkClick r:id="rId2"/>
              </a:rPr>
              <a:t>/#/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13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699355"/>
            <a:ext cx="8183880" cy="1051560"/>
          </a:xfrm>
        </p:spPr>
        <p:txBody>
          <a:bodyPr/>
          <a:lstStyle/>
          <a:p>
            <a:pPr algn="ctr"/>
            <a:r>
              <a:rPr lang="hr-HR" dirty="0" smtClean="0"/>
              <a:t>Korisne web-stranice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narodne-novine.nn.hr/clanci/sluzbeni/2015_05_49_981.html</a:t>
            </a:r>
          </a:p>
          <a:p>
            <a:endParaRPr lang="hr-HR" dirty="0" smtClean="0">
              <a:hlinkClick r:id="rId2"/>
            </a:endParaRPr>
          </a:p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narodne-novine.nn.hr/clanci/sluzbeni/2022_03_39_482.html</a:t>
            </a:r>
          </a:p>
          <a:p>
            <a:endParaRPr lang="hr-HR" dirty="0" smtClean="0">
              <a:hlinkClick r:id="rId2"/>
            </a:endParaRPr>
          </a:p>
          <a:p>
            <a:r>
              <a:rPr lang="hr-HR" dirty="0" smtClean="0">
                <a:hlinkClick r:id="rId2"/>
              </a:rPr>
              <a:t>http</a:t>
            </a:r>
            <a:r>
              <a:rPr lang="hr-HR" dirty="0">
                <a:hlinkClick r:id="rId2"/>
              </a:rPr>
              <a:t>://www.cisok.hr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 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/>
              </a:rPr>
              <a:t>http://e-usmjeravanje.hzz.hr</a:t>
            </a:r>
            <a:r>
              <a:rPr lang="hr-HR" dirty="0" smtClean="0">
                <a:hlinkClick r:id="rId3"/>
              </a:rPr>
              <a:t>/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r>
              <a:rPr lang="hr-HR" dirty="0" smtClean="0">
                <a:hlinkClick r:id="rId4"/>
              </a:rPr>
              <a:t>https</a:t>
            </a:r>
            <a:r>
              <a:rPr lang="hr-HR" dirty="0">
                <a:hlinkClick r:id="rId4"/>
              </a:rPr>
              <a:t>://www.ucenici.com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15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291264" cy="1597928"/>
          </a:xfrm>
        </p:spPr>
        <p:txBody>
          <a:bodyPr>
            <a:normAutofit fontScale="90000"/>
          </a:bodyPr>
          <a:lstStyle/>
          <a:p>
            <a:pPr algn="ctr"/>
            <a:r>
              <a:rPr lang="hr-HR" b="0" dirty="0" err="1">
                <a:effectLst/>
              </a:rPr>
              <a:t>Viber</a:t>
            </a:r>
            <a:r>
              <a:rPr lang="hr-HR" b="0" dirty="0">
                <a:effectLst/>
              </a:rPr>
              <a:t> kanal za informiranje i obavještavanje o postupku prijava i upisa u srednje škole</a:t>
            </a:r>
            <a:endParaRPr lang="hr-HR" dirty="0"/>
          </a:p>
        </p:txBody>
      </p:sp>
      <p:pic>
        <p:nvPicPr>
          <p:cNvPr id="2050" name="Picture 2" descr="QR kod za pridruživanje Viber info-kanalu o prijavama i upisima u srednje ško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61" y="530225"/>
            <a:ext cx="3636316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91880" y="764704"/>
            <a:ext cx="2664296" cy="1051560"/>
          </a:xfrm>
        </p:spPr>
        <p:txBody>
          <a:bodyPr/>
          <a:lstStyle/>
          <a:p>
            <a:r>
              <a:rPr lang="hr-HR" dirty="0" smtClean="0"/>
              <a:t>Pitanja?</a:t>
            </a:r>
            <a:endParaRPr lang="hr-HR" dirty="0"/>
          </a:p>
        </p:txBody>
      </p:sp>
      <p:grpSp>
        <p:nvGrpSpPr>
          <p:cNvPr id="7" name="Grupa 6"/>
          <p:cNvGrpSpPr/>
          <p:nvPr/>
        </p:nvGrpSpPr>
        <p:grpSpPr>
          <a:xfrm>
            <a:off x="759944" y="2132856"/>
            <a:ext cx="7591025" cy="3705229"/>
            <a:chOff x="1840064" y="2420888"/>
            <a:chExt cx="7591025" cy="3705229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064" y="2420888"/>
              <a:ext cx="3314286" cy="3657143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2420888"/>
              <a:ext cx="3274913" cy="3705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latin typeface="Ink Free" panose="03080402000500000000" pitchFamily="66" charset="0"/>
              </a:rPr>
              <a:t>SRETNO!</a:t>
            </a:r>
            <a:endParaRPr lang="hr-HR" sz="7200" dirty="0">
              <a:latin typeface="Ink Free" panose="03080402000500000000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22376" y="4005064"/>
            <a:ext cx="7772400" cy="914400"/>
          </a:xfrm>
        </p:spPr>
        <p:txBody>
          <a:bodyPr/>
          <a:lstStyle/>
          <a:p>
            <a:r>
              <a:rPr lang="hr-HR" i="1" dirty="0" smtClean="0">
                <a:latin typeface="Ink Free" panose="03080402000500000000" pitchFamily="66" charset="0"/>
              </a:rPr>
              <a:t>Hvala na pažnji!</a:t>
            </a:r>
            <a:endParaRPr lang="hr-HR" i="1" dirty="0">
              <a:latin typeface="Ink Free" panose="03080402000500000000" pitchFamily="66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45224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720080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Pogreške pri izboru zanimanja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412776"/>
            <a:ext cx="8183880" cy="46920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n</a:t>
            </a:r>
            <a:r>
              <a:rPr lang="hr-HR" dirty="0" smtClean="0"/>
              <a:t>epoznavanje </a:t>
            </a:r>
            <a:r>
              <a:rPr lang="hr-HR" dirty="0"/>
              <a:t>dovoljnog broja </a:t>
            </a:r>
            <a:r>
              <a:rPr lang="hr-HR" dirty="0" smtClean="0"/>
              <a:t>zanimanja</a:t>
            </a:r>
          </a:p>
          <a:p>
            <a:pPr>
              <a:lnSpc>
                <a:spcPct val="150000"/>
              </a:lnSpc>
            </a:pPr>
            <a:r>
              <a:rPr lang="hr-HR" dirty="0"/>
              <a:t>n</a:t>
            </a:r>
            <a:r>
              <a:rPr lang="hr-HR" dirty="0" smtClean="0"/>
              <a:t>epoznavanje </a:t>
            </a:r>
            <a:r>
              <a:rPr lang="hr-HR" dirty="0"/>
              <a:t>svih obilježja </a:t>
            </a:r>
            <a:r>
              <a:rPr lang="hr-HR" dirty="0" smtClean="0"/>
              <a:t>zanimanja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precjenjivanje/podcjenjivanje </a:t>
            </a:r>
            <a:r>
              <a:rPr lang="hr-HR" dirty="0"/>
              <a:t>vlastitih sposobnosti 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/>
              <a:t>b</a:t>
            </a:r>
            <a:r>
              <a:rPr lang="hr-HR" dirty="0" smtClean="0"/>
              <a:t>iranje </a:t>
            </a:r>
            <a:r>
              <a:rPr lang="hr-HR" dirty="0"/>
              <a:t>zanimanja prema izboru </a:t>
            </a:r>
            <a:r>
              <a:rPr lang="hr-HR" dirty="0" smtClean="0"/>
              <a:t>prijatelja</a:t>
            </a:r>
          </a:p>
          <a:p>
            <a:pPr>
              <a:lnSpc>
                <a:spcPct val="150000"/>
              </a:lnSpc>
            </a:pPr>
            <a:r>
              <a:rPr lang="hr-HR" dirty="0"/>
              <a:t>b</a:t>
            </a:r>
            <a:r>
              <a:rPr lang="hr-HR" dirty="0" smtClean="0"/>
              <a:t>iranje </a:t>
            </a:r>
            <a:r>
              <a:rPr lang="hr-HR" dirty="0"/>
              <a:t>zanimanja prema željama roditelja, ali ne i vlastitim </a:t>
            </a:r>
            <a:r>
              <a:rPr lang="hr-HR" dirty="0" smtClean="0"/>
              <a:t>željama</a:t>
            </a:r>
          </a:p>
          <a:p>
            <a:pPr>
              <a:lnSpc>
                <a:spcPct val="150000"/>
              </a:lnSpc>
            </a:pPr>
            <a:r>
              <a:rPr lang="hr-HR" dirty="0"/>
              <a:t>s</a:t>
            </a:r>
            <a:r>
              <a:rPr lang="hr-HR" dirty="0" smtClean="0"/>
              <a:t>tereotipi o rodnoj podjeli zanimanja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63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sz="3600" dirty="0" smtClean="0"/>
              <a:t> PRAVILNIK </a:t>
            </a:r>
            <a:br>
              <a:rPr lang="hr-HR" sz="3600" dirty="0" smtClean="0"/>
            </a:br>
            <a:r>
              <a:rPr lang="hr-HR" sz="3600" dirty="0" smtClean="0"/>
              <a:t>O ELEMENTIMA I KRITERIJIMA ZA IZBOR KANDIDATA </a:t>
            </a:r>
            <a:br>
              <a:rPr lang="hr-HR" sz="3600" dirty="0" smtClean="0"/>
            </a:br>
            <a:r>
              <a:rPr lang="pl-PL" sz="3600" dirty="0" smtClean="0"/>
              <a:t>ZA UPIS U I. RAZRED </a:t>
            </a:r>
            <a:br>
              <a:rPr lang="pl-PL" sz="3600" dirty="0" smtClean="0"/>
            </a:br>
            <a:r>
              <a:rPr lang="pl-PL" sz="3600" dirty="0" smtClean="0"/>
              <a:t>SREDNJE ŠKOLE </a:t>
            </a:r>
            <a:endParaRPr lang="hr-HR" sz="3600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539552" y="3356992"/>
            <a:ext cx="8183880" cy="2592288"/>
          </a:xfrm>
        </p:spPr>
        <p:txBody>
          <a:bodyPr>
            <a:normAutofit/>
          </a:bodyPr>
          <a:lstStyle/>
          <a:p>
            <a:r>
              <a:rPr lang="hr-HR" dirty="0" smtClean="0"/>
              <a:t>za </a:t>
            </a:r>
            <a:r>
              <a:rPr lang="hr-HR" dirty="0"/>
              <a:t>upis u I. razred srednje škole prijavljenom kandidatu vrednuju se </a:t>
            </a:r>
            <a:r>
              <a:rPr lang="hr-HR" b="1" i="1" dirty="0"/>
              <a:t>zajednički, dodatan i poseban </a:t>
            </a:r>
            <a:r>
              <a:rPr lang="hr-HR" b="1" i="1" dirty="0" smtClean="0"/>
              <a:t>element</a:t>
            </a:r>
            <a:endParaRPr lang="hr-H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pPr algn="ctr"/>
            <a:r>
              <a:rPr lang="hr-HR" dirty="0" smtClean="0"/>
              <a:t>Zajednički element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183880" cy="4187952"/>
          </a:xfrm>
        </p:spPr>
        <p:txBody>
          <a:bodyPr/>
          <a:lstStyle/>
          <a:p>
            <a:r>
              <a:rPr lang="hr-HR" dirty="0" smtClean="0"/>
              <a:t>sve srednjoškolske programe obrazovanja:</a:t>
            </a:r>
          </a:p>
          <a:p>
            <a:pPr>
              <a:buNone/>
            </a:pPr>
            <a:r>
              <a:rPr lang="hr-HR" dirty="0" smtClean="0"/>
              <a:t>	prosjeci zaključnih ocjena iz svih nastavnih predmeta na dvije decimale u posljednja četiri razreda</a:t>
            </a:r>
          </a:p>
          <a:p>
            <a:endParaRPr lang="hr-HR" dirty="0" smtClean="0"/>
          </a:p>
          <a:p>
            <a:r>
              <a:rPr lang="hr-HR" dirty="0" smtClean="0"/>
              <a:t> 20 bodova</a:t>
            </a:r>
          </a:p>
          <a:p>
            <a:pPr>
              <a:buNone/>
            </a:pPr>
            <a:r>
              <a:rPr lang="hr-HR" dirty="0" smtClean="0"/>
              <a:t>	</a:t>
            </a:r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8183880" cy="5124056"/>
          </a:xfrm>
        </p:spPr>
        <p:txBody>
          <a:bodyPr/>
          <a:lstStyle/>
          <a:p>
            <a:r>
              <a:rPr lang="hr-HR" dirty="0" smtClean="0"/>
              <a:t>Za upis u trogodišnje i obrtničke programe vrednuju se i zaključne ocjene u posljednja dva razreda</a:t>
            </a:r>
          </a:p>
          <a:p>
            <a:pPr>
              <a:buNone/>
            </a:pPr>
            <a:r>
              <a:rPr lang="hr-HR" dirty="0" smtClean="0"/>
              <a:t>	iz nastavnih predmeta: </a:t>
            </a:r>
          </a:p>
          <a:p>
            <a:pPr algn="ctr">
              <a:buNone/>
            </a:pPr>
            <a:r>
              <a:rPr lang="hr-HR" dirty="0" smtClean="0"/>
              <a:t>	</a:t>
            </a:r>
            <a:r>
              <a:rPr lang="hr-HR" i="1" dirty="0" smtClean="0"/>
              <a:t>Hrvatski jezik, </a:t>
            </a:r>
          </a:p>
          <a:p>
            <a:pPr algn="ctr">
              <a:buNone/>
            </a:pPr>
            <a:r>
              <a:rPr lang="hr-HR" i="1" dirty="0" smtClean="0"/>
              <a:t>	Matematika </a:t>
            </a:r>
          </a:p>
          <a:p>
            <a:pPr algn="ctr">
              <a:buNone/>
            </a:pPr>
            <a:r>
              <a:rPr lang="hr-HR" i="1" dirty="0" smtClean="0"/>
              <a:t>	i prvi strani jezik</a:t>
            </a:r>
            <a:r>
              <a:rPr lang="hr-HR" dirty="0" smtClean="0"/>
              <a:t> 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50 bodova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r>
              <a:rPr lang="vi-VN" dirty="0" smtClean="0"/>
              <a:t>Za upis u gimnazijske </a:t>
            </a:r>
            <a:r>
              <a:rPr lang="hr-HR" dirty="0" smtClean="0"/>
              <a:t>i četverogodišnje </a:t>
            </a:r>
            <a:r>
              <a:rPr lang="vi-VN" dirty="0" smtClean="0"/>
              <a:t>strukovne programe</a:t>
            </a:r>
            <a:r>
              <a:rPr lang="hr-HR" dirty="0" smtClean="0"/>
              <a:t> vrednuju se i </a:t>
            </a:r>
          </a:p>
          <a:p>
            <a:pPr>
              <a:buNone/>
            </a:pPr>
            <a:r>
              <a:rPr lang="hr-HR" dirty="0" smtClean="0"/>
              <a:t>	</a:t>
            </a:r>
            <a:r>
              <a:rPr lang="vi-VN" dirty="0" smtClean="0"/>
              <a:t>tri nastavn</a:t>
            </a:r>
            <a:r>
              <a:rPr lang="hr-HR" dirty="0" smtClean="0"/>
              <a:t>a</a:t>
            </a:r>
            <a:r>
              <a:rPr lang="vi-VN" dirty="0" smtClean="0"/>
              <a:t> predmeta </a:t>
            </a:r>
            <a:r>
              <a:rPr lang="hr-HR" dirty="0" smtClean="0"/>
              <a:t>koji su </a:t>
            </a:r>
            <a:r>
              <a:rPr lang="vi-VN" dirty="0" smtClean="0"/>
              <a:t>važni za nastavak obrazovanja u </a:t>
            </a:r>
            <a:r>
              <a:rPr lang="hr-HR" dirty="0" smtClean="0"/>
              <a:t>toj školi </a:t>
            </a:r>
          </a:p>
          <a:p>
            <a:pPr>
              <a:buNone/>
            </a:pPr>
            <a:r>
              <a:rPr lang="hr-HR" dirty="0" smtClean="0"/>
              <a:t>	</a:t>
            </a:r>
            <a:r>
              <a:rPr lang="hr-HR" i="1" dirty="0" smtClean="0"/>
              <a:t>(</a:t>
            </a:r>
            <a:r>
              <a:rPr lang="vi-VN" i="1" dirty="0" smtClean="0"/>
              <a:t>dva propisana, a jedan samostalno određuje </a:t>
            </a:r>
            <a:r>
              <a:rPr lang="hr-HR" i="1" dirty="0" smtClean="0"/>
              <a:t>SŠ)</a:t>
            </a:r>
          </a:p>
          <a:p>
            <a:pPr>
              <a:buNone/>
            </a:pPr>
            <a:endParaRPr lang="vi-VN" i="1" dirty="0" smtClean="0"/>
          </a:p>
          <a:p>
            <a:r>
              <a:rPr lang="hr-HR" dirty="0" smtClean="0"/>
              <a:t>80 bodova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r>
              <a:rPr lang="hr-HR" dirty="0" smtClean="0"/>
              <a:t>Kalkulator bodova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183880" cy="3672408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http://www.srednja.hr/Srednja-kalkulator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hr-HR" dirty="0" smtClean="0"/>
              <a:t>Dodatni element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r>
              <a:rPr lang="it-IT" dirty="0" smtClean="0"/>
              <a:t>sposobnosti, darovitosti i znanja kandidata </a:t>
            </a:r>
            <a:endParaRPr lang="hr-HR" dirty="0" smtClean="0"/>
          </a:p>
          <a:p>
            <a:endParaRPr lang="hr-HR" dirty="0" smtClean="0"/>
          </a:p>
          <a:p>
            <a:r>
              <a:rPr lang="pl-PL" dirty="0" smtClean="0"/>
              <a:t>Dokaz: 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/>
              <a:t>provjera/ispitivanje</a:t>
            </a:r>
            <a:r>
              <a:rPr lang="pl-PL" dirty="0" smtClean="0"/>
              <a:t> </a:t>
            </a:r>
            <a:r>
              <a:rPr lang="pl-PL" sz="2400" dirty="0" smtClean="0"/>
              <a:t>(plesna, glazbena i likovna umjetnost; odjel za sportaše)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	i </a:t>
            </a:r>
            <a:r>
              <a:rPr lang="pl-PL" b="1" dirty="0" smtClean="0"/>
              <a:t>rezultati postignuti na natjecanjima </a:t>
            </a:r>
            <a:r>
              <a:rPr lang="pl-PL" dirty="0" smtClean="0"/>
              <a:t>u znanju i </a:t>
            </a:r>
            <a:r>
              <a:rPr lang="hr-HR" dirty="0" smtClean="0"/>
              <a:t>školskim sportskim društvima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1115</TotalTime>
  <Words>717</Words>
  <Application>Microsoft Office PowerPoint</Application>
  <PresentationFormat>Prikaz na zaslonu (4:3)</PresentationFormat>
  <Paragraphs>124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3" baseType="lpstr">
      <vt:lpstr>Ink Free</vt:lpstr>
      <vt:lpstr>Verdana</vt:lpstr>
      <vt:lpstr>Wingdings</vt:lpstr>
      <vt:lpstr>Wingdings 2</vt:lpstr>
      <vt:lpstr>Aspect</vt:lpstr>
      <vt:lpstr>Upisi u srednju školu</vt:lpstr>
      <vt:lpstr>Upis u srednju školu</vt:lpstr>
      <vt:lpstr>Pogreške pri izboru zanimanja</vt:lpstr>
      <vt:lpstr>  PRAVILNIK  O ELEMENTIMA I KRITERIJIMA ZA IZBOR KANDIDATA  ZA UPIS U I. RAZRED  SREDNJE ŠKOLE </vt:lpstr>
      <vt:lpstr>Zajednički element</vt:lpstr>
      <vt:lpstr>PowerPointova prezentacija</vt:lpstr>
      <vt:lpstr>PowerPointova prezentacija</vt:lpstr>
      <vt:lpstr>Kalkulator bodova</vt:lpstr>
      <vt:lpstr>Dodatni element</vt:lpstr>
      <vt:lpstr>Državno ili međunarodno natjecanje u znanju (5.-8.r.)</vt:lpstr>
      <vt:lpstr>Natjecanja školskih sportskih društava (državna, članovi skupine) </vt:lpstr>
      <vt:lpstr>Poseban element</vt:lpstr>
      <vt:lpstr>Kandidat sa zdravstvenim teškoćama</vt:lpstr>
      <vt:lpstr>Kandidat koji živi u otežanim uvjetima obrazovanja koji su mogli utjecati na njegov školski uspjeh</vt:lpstr>
      <vt:lpstr>Kandidati s teškoćama u razvoju, odnosno težim zdravstvenim teškoćama</vt:lpstr>
      <vt:lpstr>Zdravstvena sposobnost kandidata</vt:lpstr>
      <vt:lpstr>ODLUKA O UPISU UČENIKA U I.RAZRED SREDNJE ŠKOLE U ŠK.G. 2022./2023.</vt:lpstr>
      <vt:lpstr>www.upisi.hr </vt:lpstr>
      <vt:lpstr>Natječaji</vt:lpstr>
      <vt:lpstr>PowerPointova prezentacija</vt:lpstr>
      <vt:lpstr>Rokovi</vt:lpstr>
      <vt:lpstr>Oprez!</vt:lpstr>
      <vt:lpstr>PowerPointova prezentacija</vt:lpstr>
      <vt:lpstr>Informacijski sustav prijava i upisa u učenički dom (ISPUUD) </vt:lpstr>
      <vt:lpstr>Korisne web-stranice</vt:lpstr>
      <vt:lpstr>Viber kanal za informiranje i obavještavanje o postupku prijava i upisa u srednje škole</vt:lpstr>
      <vt:lpstr>Pitanja?</vt:lpstr>
      <vt:lpstr>SRETNO!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Baja</dc:creator>
  <cp:lastModifiedBy>OŠ Antuna Bauera - pedagog</cp:lastModifiedBy>
  <cp:revision>69</cp:revision>
  <dcterms:created xsi:type="dcterms:W3CDTF">2015-05-20T15:15:42Z</dcterms:created>
  <dcterms:modified xsi:type="dcterms:W3CDTF">2022-06-03T10:45:30Z</dcterms:modified>
</cp:coreProperties>
</file>