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65" r:id="rId5"/>
  </p:sldMasterIdLst>
  <p:notesMasterIdLst>
    <p:notesMasterId r:id="rId29"/>
  </p:notesMasterIdLst>
  <p:sldIdLst>
    <p:sldId id="266" r:id="rId6"/>
    <p:sldId id="279" r:id="rId7"/>
    <p:sldId id="309" r:id="rId8"/>
    <p:sldId id="311" r:id="rId9"/>
    <p:sldId id="312" r:id="rId10"/>
    <p:sldId id="300" r:id="rId11"/>
    <p:sldId id="302" r:id="rId12"/>
    <p:sldId id="301" r:id="rId13"/>
    <p:sldId id="310" r:id="rId14"/>
    <p:sldId id="313" r:id="rId15"/>
    <p:sldId id="314" r:id="rId16"/>
    <p:sldId id="316" r:id="rId17"/>
    <p:sldId id="317" r:id="rId18"/>
    <p:sldId id="315" r:id="rId19"/>
    <p:sldId id="322" r:id="rId20"/>
    <p:sldId id="318" r:id="rId21"/>
    <p:sldId id="319" r:id="rId22"/>
    <p:sldId id="320" r:id="rId23"/>
    <p:sldId id="321" r:id="rId24"/>
    <p:sldId id="323" r:id="rId25"/>
    <p:sldId id="325" r:id="rId26"/>
    <p:sldId id="29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6EA41-E9A6-3B87-0873-3722E43569BE}" name="Blaženka Knežević" initials="BK" userId="S::blazenka.knezevic@skole.hr::d4d388a5-9787-4552-9c1d-4cdba3ca9b53" providerId="AD"/>
  <p188:author id="{7D067180-7881-FB09-F407-F7F239D36ABA}" name="Lobel" initials="Lo" userId="S::lfilipic_ihjj.hr#ext#@carnet.onmicrosoft.com::a13a0cad-c2f5-4ce4-9ca4-6d8190b3c5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bel" initials="Lo" lastIdx="2" clrIdx="0">
    <p:extLst>
      <p:ext uri="{19B8F6BF-5375-455C-9EA6-DF929625EA0E}">
        <p15:presenceInfo xmlns:p15="http://schemas.microsoft.com/office/powerpoint/2012/main" userId="S::lfilipic_ihjj.hr#ext#@carnet.onmicrosoft.com::a13a0cad-c2f5-4ce4-9ca4-6d8190b3c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E3F9"/>
    <a:srgbClr val="9ADFF8"/>
    <a:srgbClr val="BCEAFA"/>
    <a:srgbClr val="EC7E24"/>
    <a:srgbClr val="F4CFA6"/>
    <a:srgbClr val="CCFFCC"/>
    <a:srgbClr val="D5E7FB"/>
    <a:srgbClr val="F0771C"/>
    <a:srgbClr val="EDECEB"/>
    <a:srgbClr val="DA3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89539" autoAdjust="0"/>
  </p:normalViewPr>
  <p:slideViewPr>
    <p:cSldViewPr snapToGrid="0">
      <p:cViewPr varScale="1">
        <p:scale>
          <a:sx n="73" d="100"/>
          <a:sy n="73" d="100"/>
        </p:scale>
        <p:origin x="12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3C4D-20BC-49BA-A6A2-7474D3409D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0948-2889-4311-A898-D8F9A3A4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5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0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Sigurna sam da svi znate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Duricu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dirty="0"/>
              <a:t> simpatičnu  i nestašnu djevojčicu, a kako i samo ime govori često se duri. Ona ima smeđu, raščupanu kosu, </a:t>
            </a:r>
            <a:r>
              <a:rPr lang="hr-HR" dirty="0" err="1"/>
              <a:t>rozu</a:t>
            </a:r>
            <a:r>
              <a:rPr lang="hr-HR" dirty="0"/>
              <a:t> haljinu i mamine cipele. </a:t>
            </a:r>
            <a:r>
              <a:rPr lang="hr-HR" dirty="0" err="1"/>
              <a:t>Durica</a:t>
            </a:r>
            <a:r>
              <a:rPr lang="hr-HR" dirty="0"/>
              <a:t> svojom pričom prikazuje tipične dječje situacije i emocije u procesu odrastanja. Prikazuju se problemi koje </a:t>
            </a:r>
            <a:r>
              <a:rPr lang="hr-HR" dirty="0" err="1"/>
              <a:t>Durica</a:t>
            </a:r>
            <a:r>
              <a:rPr lang="hr-HR" dirty="0"/>
              <a:t> i ostali likovi rješavaju na duhovit način.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7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7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8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30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5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44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6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7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0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62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2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2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4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6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ywi.com/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://thegrandmalogbook.blogspot.com/2017/06/garfield-worlds-most-widely-comic-strip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hyperlink" Target="https://www.comics.org/issue/32269/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durica_(strip)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ambiek.net/artists/b/bednjanec_ivic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62DA6491-5B83-458A-9744-A9C3072CBC8A}"/>
              </a:ext>
            </a:extLst>
          </p:cNvPr>
          <p:cNvSpPr/>
          <p:nvPr/>
        </p:nvSpPr>
        <p:spPr>
          <a:xfrm>
            <a:off x="1342103" y="1284964"/>
            <a:ext cx="9507794" cy="29238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Informatika, 4. razred</a:t>
            </a:r>
          </a:p>
          <a:p>
            <a:pPr algn="ctr"/>
            <a:b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Digitalni strip – 4 sata </a:t>
            </a:r>
            <a:endParaRPr lang="hr-HR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hr-HR" sz="3600" dirty="0">
                <a:solidFill>
                  <a:srgbClr val="0070C0"/>
                </a:solidFill>
                <a:latin typeface="Segoe UI Semilight"/>
                <a:cs typeface="Segoe UI Semilight"/>
              </a:rPr>
              <a:t>učiteljica: Blaženka Knežević</a:t>
            </a:r>
          </a:p>
        </p:txBody>
      </p:sp>
    </p:spTree>
    <p:extLst>
      <p:ext uri="{BB962C8B-B14F-4D97-AF65-F5344CB8AC3E}">
        <p14:creationId xmlns:p14="http://schemas.microsoft.com/office/powerpoint/2010/main" val="3642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9"/>
    </mc:Choice>
    <mc:Fallback xmlns="">
      <p:transition spd="slow" advTm="194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AED0CCD-CAC0-49EB-A8C9-FEEBD74CFFCC}"/>
              </a:ext>
            </a:extLst>
          </p:cNvPr>
          <p:cNvSpPr/>
          <p:nvPr/>
        </p:nvSpPr>
        <p:spPr>
          <a:xfrm>
            <a:off x="2723695" y="451889"/>
            <a:ext cx="876411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800" dirty="0">
                <a:solidFill>
                  <a:srgbClr val="0070C0"/>
                </a:solidFill>
              </a:rPr>
              <a:t>KREIRAMO  DIGITALNI  STRIP </a:t>
            </a:r>
            <a:r>
              <a:rPr lang="hr-HR" sz="4800" b="1" i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88F3997-8B5A-4E84-8045-C61D06F69998}"/>
              </a:ext>
            </a:extLst>
          </p:cNvPr>
          <p:cNvSpPr/>
          <p:nvPr/>
        </p:nvSpPr>
        <p:spPr>
          <a:xfrm>
            <a:off x="7765646" y="1778863"/>
            <a:ext cx="2515195" cy="523220"/>
          </a:xfrm>
          <a:prstGeom prst="rect">
            <a:avLst/>
          </a:prstGeom>
          <a:solidFill>
            <a:srgbClr val="9ADFF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1. primjer: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38DAAA1-40B6-4F82-BE74-DF73BC4A3508}"/>
              </a:ext>
            </a:extLst>
          </p:cNvPr>
          <p:cNvSpPr/>
          <p:nvPr/>
        </p:nvSpPr>
        <p:spPr>
          <a:xfrm>
            <a:off x="6822064" y="4374785"/>
            <a:ext cx="4192300" cy="1200329"/>
          </a:xfrm>
          <a:prstGeom prst="rect">
            <a:avLst/>
          </a:prstGeom>
          <a:solidFill>
            <a:srgbClr val="BCEAF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Digitalni alat koji ćemo koristiti: </a:t>
            </a:r>
            <a:r>
              <a:rPr lang="hr-HR" sz="24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  <a:hlinkClick r:id="rId2"/>
              </a:rPr>
              <a:t>https://www.canva.com/</a:t>
            </a:r>
            <a:endParaRPr lang="hr-HR" sz="2400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7380A29-B700-4140-BCF2-2225E64C46BF}"/>
              </a:ext>
            </a:extLst>
          </p:cNvPr>
          <p:cNvSpPr/>
          <p:nvPr/>
        </p:nvSpPr>
        <p:spPr>
          <a:xfrm>
            <a:off x="6378275" y="2644170"/>
            <a:ext cx="5289939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Zadatak: Prikazati basnu </a:t>
            </a:r>
            <a:r>
              <a:rPr lang="hr-HR" sz="3200" b="1" i="1" dirty="0">
                <a:solidFill>
                  <a:srgbClr val="0070C0"/>
                </a:solidFill>
                <a:latin typeface="Arial"/>
                <a:cs typeface="Arial"/>
              </a:rPr>
              <a:t>Lisica i gavran </a:t>
            </a:r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u obliku stripa</a:t>
            </a:r>
            <a:endParaRPr lang="hr-H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C95F71C-B595-4348-9B2B-151E30B7B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6" t="24394" r="59517" b="18485"/>
          <a:stretch/>
        </p:blipFill>
        <p:spPr>
          <a:xfrm>
            <a:off x="1090260" y="1547403"/>
            <a:ext cx="3716562" cy="41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3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16E2F6F-B175-483C-8F73-9F51F8F0B8C2}"/>
              </a:ext>
            </a:extLst>
          </p:cNvPr>
          <p:cNvSpPr/>
          <p:nvPr/>
        </p:nvSpPr>
        <p:spPr>
          <a:xfrm>
            <a:off x="1213744" y="430153"/>
            <a:ext cx="976451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</a:rPr>
              <a:t>Odabir predloška i broja kadrova stripa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E045622-A508-4094-8BD0-6D8D2DBE9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39" r="10937" b="13788"/>
          <a:stretch/>
        </p:blipFill>
        <p:spPr>
          <a:xfrm>
            <a:off x="1108641" y="2032368"/>
            <a:ext cx="9764511" cy="4148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46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7EA5AAE-96FF-406B-91EB-D70247737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76" r="881" b="10908"/>
          <a:stretch/>
        </p:blipFill>
        <p:spPr>
          <a:xfrm>
            <a:off x="1319646" y="1303865"/>
            <a:ext cx="9788236" cy="425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16BB50D3-A60E-4B2E-9414-6DF42C8840E4}"/>
              </a:ext>
            </a:extLst>
          </p:cNvPr>
          <p:cNvSpPr/>
          <p:nvPr/>
        </p:nvSpPr>
        <p:spPr>
          <a:xfrm>
            <a:off x="3197737" y="462281"/>
            <a:ext cx="681862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</a:rPr>
              <a:t>Kreiranje naslovnog kadra</a:t>
            </a:r>
          </a:p>
        </p:txBody>
      </p:sp>
    </p:spTree>
    <p:extLst>
      <p:ext uri="{BB962C8B-B14F-4D97-AF65-F5344CB8AC3E}">
        <p14:creationId xmlns:p14="http://schemas.microsoft.com/office/powerpoint/2010/main" val="394614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E365F0A-CF90-4EC4-95EA-57331D6A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0" r="1307" b="11060"/>
          <a:stretch/>
        </p:blipFill>
        <p:spPr>
          <a:xfrm>
            <a:off x="1257264" y="1981439"/>
            <a:ext cx="9474546" cy="415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3DE8A073-2DB7-4DFD-B76E-7A248FD6DD23}"/>
              </a:ext>
            </a:extLst>
          </p:cNvPr>
          <p:cNvSpPr/>
          <p:nvPr/>
        </p:nvSpPr>
        <p:spPr>
          <a:xfrm>
            <a:off x="1257264" y="136819"/>
            <a:ext cx="938648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</a:rPr>
              <a:t>Dodavanje likova, dijaloga i pozadine</a:t>
            </a:r>
          </a:p>
        </p:txBody>
      </p:sp>
    </p:spTree>
    <p:extLst>
      <p:ext uri="{BB962C8B-B14F-4D97-AF65-F5344CB8AC3E}">
        <p14:creationId xmlns:p14="http://schemas.microsoft.com/office/powerpoint/2010/main" val="91763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4E1F3AAC-628C-408D-8E7C-F4ADF918A28D}"/>
              </a:ext>
            </a:extLst>
          </p:cNvPr>
          <p:cNvSpPr/>
          <p:nvPr/>
        </p:nvSpPr>
        <p:spPr>
          <a:xfrm>
            <a:off x="8698335" y="1781991"/>
            <a:ext cx="3115293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</a:rPr>
              <a:t>IZGLED </a:t>
            </a:r>
          </a:p>
          <a:p>
            <a:r>
              <a:rPr lang="hr-HR" sz="4000" dirty="0">
                <a:solidFill>
                  <a:srgbClr val="0070C0"/>
                </a:solidFill>
              </a:rPr>
              <a:t>GOTOVOG  </a:t>
            </a:r>
          </a:p>
          <a:p>
            <a:r>
              <a:rPr lang="hr-HR" sz="4000" dirty="0">
                <a:solidFill>
                  <a:srgbClr val="0070C0"/>
                </a:solidFill>
              </a:rPr>
              <a:t>STRIPA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66F4DA2-40A2-4926-A2C9-40985965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2" t="24091" r="27131" b="17122"/>
          <a:stretch/>
        </p:blipFill>
        <p:spPr>
          <a:xfrm>
            <a:off x="259773" y="147330"/>
            <a:ext cx="8211565" cy="64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43C2EF7-FC27-4B16-9355-4F2EC37B2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8" b="10000"/>
          <a:stretch/>
        </p:blipFill>
        <p:spPr>
          <a:xfrm>
            <a:off x="1328365" y="2013255"/>
            <a:ext cx="9289472" cy="402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666CFEFA-CC57-4520-A54C-00C9843A08E7}"/>
              </a:ext>
            </a:extLst>
          </p:cNvPr>
          <p:cNvSpPr/>
          <p:nvPr/>
        </p:nvSpPr>
        <p:spPr>
          <a:xfrm>
            <a:off x="491573" y="164298"/>
            <a:ext cx="1125734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dirty="0">
                <a:solidFill>
                  <a:srgbClr val="0070C0"/>
                </a:solidFill>
              </a:rPr>
              <a:t>SPREMANJE I DIJELJENJE DIGITALNOG URATKA</a:t>
            </a:r>
          </a:p>
        </p:txBody>
      </p:sp>
    </p:spTree>
    <p:extLst>
      <p:ext uri="{BB962C8B-B14F-4D97-AF65-F5344CB8AC3E}">
        <p14:creationId xmlns:p14="http://schemas.microsoft.com/office/powerpoint/2010/main" val="334802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CEAE466-EAB8-4312-96DB-E9EE0B0E6B89}"/>
              </a:ext>
            </a:extLst>
          </p:cNvPr>
          <p:cNvSpPr/>
          <p:nvPr/>
        </p:nvSpPr>
        <p:spPr>
          <a:xfrm>
            <a:off x="2508630" y="1624913"/>
            <a:ext cx="1937246" cy="523220"/>
          </a:xfrm>
          <a:prstGeom prst="rect">
            <a:avLst/>
          </a:prstGeom>
          <a:solidFill>
            <a:srgbClr val="9ADFF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2. primjer: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0942B3D-FE02-48FB-AB8A-1982D19891A7}"/>
              </a:ext>
            </a:extLst>
          </p:cNvPr>
          <p:cNvSpPr/>
          <p:nvPr/>
        </p:nvSpPr>
        <p:spPr>
          <a:xfrm>
            <a:off x="806061" y="2533514"/>
            <a:ext cx="5289939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200" b="1" dirty="0">
                <a:solidFill>
                  <a:srgbClr val="0070C0"/>
                </a:solidFill>
                <a:latin typeface="Arial"/>
                <a:cs typeface="Arial"/>
              </a:rPr>
              <a:t>Zadatak</a:t>
            </a:r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: kreirati strip s temom iz svakodnevnog života u digitalnom alatu: </a:t>
            </a:r>
            <a:r>
              <a:rPr lang="hr-HR" sz="3200" b="1" i="1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  <a:hlinkClick r:id="rId2"/>
              </a:rPr>
              <a:t>https://lywi.com/</a:t>
            </a:r>
            <a:endParaRPr lang="hr-HR" sz="3200" b="1" i="1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hr-H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83D5B8F-2482-4583-8DCD-F23FAFB42F7E}"/>
              </a:ext>
            </a:extLst>
          </p:cNvPr>
          <p:cNvSpPr/>
          <p:nvPr/>
        </p:nvSpPr>
        <p:spPr>
          <a:xfrm>
            <a:off x="2360013" y="306348"/>
            <a:ext cx="882299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800" dirty="0">
                <a:solidFill>
                  <a:srgbClr val="0070C0"/>
                </a:solidFill>
              </a:rPr>
              <a:t>KREIRAMO  DIGITALNI  STRIP </a:t>
            </a:r>
            <a:r>
              <a:rPr lang="hr-HR" sz="4800" b="1" i="1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E7C72B-0632-44E0-B5A1-6314E56A0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37" y="1288154"/>
            <a:ext cx="3517876" cy="455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09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A6D339C-75EE-459D-9A4A-E10372E7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8" r="4716" b="6515"/>
          <a:stretch/>
        </p:blipFill>
        <p:spPr>
          <a:xfrm>
            <a:off x="1221727" y="1433109"/>
            <a:ext cx="9366610" cy="451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678AF394-E3CB-4AFE-8B42-9BBF4D67508B}"/>
              </a:ext>
            </a:extLst>
          </p:cNvPr>
          <p:cNvSpPr/>
          <p:nvPr/>
        </p:nvSpPr>
        <p:spPr>
          <a:xfrm>
            <a:off x="1450465" y="514236"/>
            <a:ext cx="985866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</a:rPr>
              <a:t>Odabir predloška i broja kadrova stripa</a:t>
            </a:r>
          </a:p>
        </p:txBody>
      </p:sp>
    </p:spTree>
    <p:extLst>
      <p:ext uri="{BB962C8B-B14F-4D97-AF65-F5344CB8AC3E}">
        <p14:creationId xmlns:p14="http://schemas.microsoft.com/office/powerpoint/2010/main" val="116459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4A82D843-A9E6-4C4D-B7B7-6A7D750F7B3A}"/>
              </a:ext>
            </a:extLst>
          </p:cNvPr>
          <p:cNvSpPr/>
          <p:nvPr/>
        </p:nvSpPr>
        <p:spPr>
          <a:xfrm>
            <a:off x="1587145" y="281072"/>
            <a:ext cx="937452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dirty="0">
                <a:solidFill>
                  <a:srgbClr val="0070C0"/>
                </a:solidFill>
              </a:rPr>
              <a:t>Dodavanje likova i ostalih elemenata stripa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548B7D-561D-439B-AEF5-490481B83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24" b="7576"/>
          <a:stretch/>
        </p:blipFill>
        <p:spPr>
          <a:xfrm>
            <a:off x="1230324" y="2197819"/>
            <a:ext cx="9731351" cy="437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84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95581EE2-8287-484C-AC99-31DA68737372}"/>
              </a:ext>
            </a:extLst>
          </p:cNvPr>
          <p:cNvSpPr/>
          <p:nvPr/>
        </p:nvSpPr>
        <p:spPr>
          <a:xfrm>
            <a:off x="1629535" y="162146"/>
            <a:ext cx="932330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dirty="0">
                <a:solidFill>
                  <a:srgbClr val="0070C0"/>
                </a:solidFill>
              </a:rPr>
              <a:t>Dodavanje dijaloga, razmišljanja i dočaravanja zvukova u „oblačiće”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E0E4835-48CE-4287-8C7E-59586C02C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" t="12273" r="1221" b="6667"/>
          <a:stretch/>
        </p:blipFill>
        <p:spPr>
          <a:xfrm>
            <a:off x="1860785" y="1656244"/>
            <a:ext cx="8699029" cy="408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42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7B603ABF-BDEA-4B55-B666-F15DC19DFED4}"/>
              </a:ext>
            </a:extLst>
          </p:cNvPr>
          <p:cNvSpPr/>
          <p:nvPr/>
        </p:nvSpPr>
        <p:spPr>
          <a:xfrm>
            <a:off x="1528793" y="1175394"/>
            <a:ext cx="8801622" cy="39087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Ishodi: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primijeniti IKT u izradi stripa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osmisliti plan izrade digitalnoga 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koristiti se aplikacijama </a:t>
            </a:r>
            <a:r>
              <a:rPr lang="hr-HR" sz="2800" dirty="0" err="1">
                <a:solidFill>
                  <a:srgbClr val="0070C0"/>
                </a:solidFill>
                <a:latin typeface="Arial"/>
                <a:cs typeface="Arial"/>
              </a:rPr>
              <a:t>Canva</a:t>
            </a: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 i lywi.com za stvaranje stripa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napraviti izložbu stripova postavljanjem digitalnih radova na Lino ploču.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"/>
    </mc:Choice>
    <mc:Fallback xmlns="">
      <p:transition spd="slow" advTm="2347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F58396A-3947-4173-A580-C5AB0EA0108B}"/>
              </a:ext>
            </a:extLst>
          </p:cNvPr>
          <p:cNvSpPr/>
          <p:nvPr/>
        </p:nvSpPr>
        <p:spPr>
          <a:xfrm>
            <a:off x="2148970" y="503332"/>
            <a:ext cx="858209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</a:rPr>
              <a:t>SPREMANJE DIGITALNOG URATKA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604433E-BD4C-4A82-AC35-3A55E4F5C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5" r="32827" b="47473"/>
          <a:stretch/>
        </p:blipFill>
        <p:spPr>
          <a:xfrm>
            <a:off x="875198" y="1380528"/>
            <a:ext cx="10843036" cy="409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80DD5014-2B8C-407D-A10F-BADCC1D1529C}"/>
              </a:ext>
            </a:extLst>
          </p:cNvPr>
          <p:cNvSpPr/>
          <p:nvPr/>
        </p:nvSpPr>
        <p:spPr>
          <a:xfrm>
            <a:off x="2092904" y="1788740"/>
            <a:ext cx="915943" cy="61760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4DBF028D-6AE2-4AC7-A962-14241006EC74}"/>
              </a:ext>
            </a:extLst>
          </p:cNvPr>
          <p:cNvSpPr/>
          <p:nvPr/>
        </p:nvSpPr>
        <p:spPr>
          <a:xfrm rot="2720106">
            <a:off x="2751047" y="2811192"/>
            <a:ext cx="1272639" cy="2448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88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C2C9650-8172-43FE-B0EA-05F50A2A189A}"/>
              </a:ext>
            </a:extLst>
          </p:cNvPr>
          <p:cNvSpPr/>
          <p:nvPr/>
        </p:nvSpPr>
        <p:spPr>
          <a:xfrm>
            <a:off x="1177635" y="450007"/>
            <a:ext cx="9836729" cy="5663089"/>
          </a:xfrm>
          <a:prstGeom prst="rect">
            <a:avLst/>
          </a:prstGeom>
          <a:solidFill>
            <a:srgbClr val="A5E3F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ZADATAK  ZA KRAJ:</a:t>
            </a:r>
          </a:p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znate kako kreirati strip, sljedeći korak je da odaberete jedan od predloženih digitalnih alata i kreirate svoj strip! </a:t>
            </a:r>
          </a:p>
          <a:p>
            <a:endParaRPr lang="hr-HR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 nekoliko zabavnih ideja za stripove koje možete isprobati:</a:t>
            </a:r>
          </a:p>
          <a:p>
            <a:endParaRPr lang="hr-HR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hr-HR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Školski dan: </a:t>
            </a: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 strip o svom najboljem/najgorem danu u školi.</a:t>
            </a:r>
          </a:p>
          <a:p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hr-HR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Putovanja: </a:t>
            </a: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 strip o putovanju ili odmoru na kojem ste bili.</a:t>
            </a:r>
          </a:p>
          <a:p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hr-HR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Bajke, basne, lektira: </a:t>
            </a: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Rekreirajte svoju omiljenu bajku ili basnu kao 	strip.</a:t>
            </a:r>
          </a:p>
          <a:p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hr-HR" sz="22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Superheroj</a:t>
            </a:r>
            <a:r>
              <a:rPr lang="hr-HR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Osmislite strip o </a:t>
            </a:r>
            <a:r>
              <a:rPr lang="hr-HR" sz="2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superheroju</a:t>
            </a: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njegovim avanturama. </a:t>
            </a:r>
          </a:p>
          <a:p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hr-HR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Budućnost:</a:t>
            </a: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Osmislite strip na temelju toga kako se zamišljate da ćete 	biti za 10 godina.</a:t>
            </a:r>
          </a:p>
          <a:p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hr-HR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hr-HR" sz="22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Kreirajte strip o tome kako biste pomogli nekome tko 	je zlostavljan.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hr-HR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 o omiljenom ljubimcu.</a:t>
            </a:r>
          </a:p>
        </p:txBody>
      </p:sp>
    </p:spTree>
    <p:extLst>
      <p:ext uri="{BB962C8B-B14F-4D97-AF65-F5344CB8AC3E}">
        <p14:creationId xmlns:p14="http://schemas.microsoft.com/office/powerpoint/2010/main" val="50298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879BC54-AEA7-491A-9C8C-10B10AF5D2DB}"/>
              </a:ext>
            </a:extLst>
          </p:cNvPr>
          <p:cNvSpPr/>
          <p:nvPr/>
        </p:nvSpPr>
        <p:spPr>
          <a:xfrm>
            <a:off x="817419" y="1142997"/>
            <a:ext cx="10965872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SMJERNICE ZA IZRADU STRIPA</a:t>
            </a:r>
          </a:p>
          <a:p>
            <a:pPr algn="ctr"/>
            <a:endParaRPr lang="hr-H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70C0"/>
                </a:solidFill>
                <a:latin typeface="Arial"/>
                <a:cs typeface="Arial"/>
              </a:rPr>
              <a:t>Na početku napravite nacrt (plan) stripa - osmislite likove i događaje (uvod, zaplet, vrhunac i rasplet). </a:t>
            </a:r>
          </a:p>
          <a:p>
            <a:endParaRPr lang="hr-HR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70C0"/>
                </a:solidFill>
                <a:latin typeface="Arial"/>
                <a:cs typeface="Arial"/>
              </a:rPr>
              <a:t>Strip treba sadržavati najmanje četiri kadra.</a:t>
            </a:r>
          </a:p>
          <a:p>
            <a:endParaRPr lang="hr-HR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70C0"/>
                </a:solidFill>
                <a:latin typeface="Arial"/>
                <a:cs typeface="Arial"/>
              </a:rPr>
              <a:t>U stripu upotrijebite sve vrste oblačića (za razgovor, razmišljanje likova i dočaravanje zvukova).</a:t>
            </a:r>
          </a:p>
        </p:txBody>
      </p:sp>
    </p:spTree>
    <p:extLst>
      <p:ext uri="{BB962C8B-B14F-4D97-AF65-F5344CB8AC3E}">
        <p14:creationId xmlns:p14="http://schemas.microsoft.com/office/powerpoint/2010/main" val="2482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8"/>
    </mc:Choice>
    <mc:Fallback xmlns="">
      <p:transition spd="slow" advTm="2150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B4BFED4D-857C-4AE6-BA1D-B45DF1D999D9}"/>
              </a:ext>
            </a:extLst>
          </p:cNvPr>
          <p:cNvSpPr/>
          <p:nvPr/>
        </p:nvSpPr>
        <p:spPr>
          <a:xfrm>
            <a:off x="934648" y="962889"/>
            <a:ext cx="5161352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hr-HR" sz="2800" b="1" u="sng" dirty="0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Arial"/>
              </a:rPr>
              <a:t>OBJAVA DIGITALNOGA URATKA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Arial"/>
              </a:rPr>
              <a:t>Napravite izložbu stripova postavljanjem vaših digitalnih radova na Lino ploču. 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Arial"/>
              </a:rPr>
              <a:t>poveznica na Lino ploču: </a:t>
            </a:r>
            <a:r>
              <a:rPr lang="hr-HR" sz="2800" b="1" u="sng" dirty="0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Arial"/>
              </a:rPr>
              <a:t>http://tiny.cc/i0uouz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D06CB9-C9E4-4FFA-A54C-22239AE92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97" y="536862"/>
            <a:ext cx="4932222" cy="493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4"/>
    </mc:Choice>
    <mc:Fallback xmlns="">
      <p:transition spd="slow" advTm="333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1DEB2F-E964-4808-AA50-BA25F491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29" y="307830"/>
            <a:ext cx="5548747" cy="31211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EF7F8F-38AF-4DD9-9190-72B74762E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75" y="3873479"/>
            <a:ext cx="4831531" cy="163064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6AE6A07-29B7-4CE1-8B82-53C6D4D0D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80" y="2190307"/>
            <a:ext cx="2217057" cy="3675950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C3500976-B807-4ED8-B360-878D203E1212}"/>
              </a:ext>
            </a:extLst>
          </p:cNvPr>
          <p:cNvSpPr/>
          <p:nvPr/>
        </p:nvSpPr>
        <p:spPr>
          <a:xfrm>
            <a:off x="1435108" y="307830"/>
            <a:ext cx="5032744" cy="2413847"/>
          </a:xfrm>
          <a:prstGeom prst="wedgeEllipseCallout">
            <a:avLst>
              <a:gd name="adj1" fmla="val -52682"/>
              <a:gd name="adj2" fmla="val 26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hr-HR" sz="2600" dirty="0">
                <a:solidFill>
                  <a:srgbClr val="0070C0"/>
                </a:solidFill>
                <a:latin typeface="Arial"/>
                <a:cs typeface="Arial"/>
              </a:rPr>
              <a:t>Djeco, prepoznajete li što predstavljaju prikazane slike, o kojemu poznatom mediju je riječ? </a:t>
            </a:r>
            <a:endParaRPr lang="hr-HR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40315FEF-3285-411B-AEAE-E448FC96DDBA}"/>
              </a:ext>
            </a:extLst>
          </p:cNvPr>
          <p:cNvSpPr/>
          <p:nvPr/>
        </p:nvSpPr>
        <p:spPr>
          <a:xfrm>
            <a:off x="2644527" y="3873479"/>
            <a:ext cx="361804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  <a:t>Prikazani su stripovi. Priče u slikama.</a:t>
            </a:r>
          </a:p>
        </p:txBody>
      </p:sp>
    </p:spTree>
    <p:extLst>
      <p:ext uri="{BB962C8B-B14F-4D97-AF65-F5344CB8AC3E}">
        <p14:creationId xmlns:p14="http://schemas.microsoft.com/office/powerpoint/2010/main" val="20760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1DEB2F-E964-4808-AA50-BA25F491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77" y="135083"/>
            <a:ext cx="5855852" cy="329391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F695127-E1A3-43B6-801A-EE89A84D1C1D}"/>
              </a:ext>
            </a:extLst>
          </p:cNvPr>
          <p:cNvSpPr/>
          <p:nvPr/>
        </p:nvSpPr>
        <p:spPr>
          <a:xfrm>
            <a:off x="2814604" y="3557933"/>
            <a:ext cx="9050816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OBILJEŽJA STRIPA: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prikazane su sličice uokvirene u kvadrat ili slični geometrijski oblik koji zovemo kadar.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sličice se nižu s lijeva na desno, kako bi njihovo čitanje bilo jasno.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pripovijedanje radnje najčešće se upisuje pri vrhu ili dnu kvadrata, može biti i uokvireno.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F375A73-D865-4C8E-863F-A8AA54C35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80" y="2190307"/>
            <a:ext cx="2217057" cy="3675950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6A131743-9F58-4DD0-ACFA-8301EBBF554A}"/>
              </a:ext>
            </a:extLst>
          </p:cNvPr>
          <p:cNvSpPr/>
          <p:nvPr/>
        </p:nvSpPr>
        <p:spPr>
          <a:xfrm>
            <a:off x="1435108" y="135083"/>
            <a:ext cx="4148480" cy="2357355"/>
          </a:xfrm>
          <a:prstGeom prst="wedgeEllipseCallout">
            <a:avLst>
              <a:gd name="adj1" fmla="val -47933"/>
              <a:gd name="adj2" fmla="val 422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70C0"/>
                </a:solidFill>
                <a:latin typeface="Arial"/>
                <a:cs typeface="Arial"/>
              </a:rPr>
              <a:t>Po čemu prepoznajete da je riječ o stripu? 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895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1DEB2F-E964-4808-AA50-BA25F4911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3" y="486284"/>
            <a:ext cx="5165275" cy="290546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D118FB0-5917-4719-BB65-EB6C8752AEA2}"/>
              </a:ext>
            </a:extLst>
          </p:cNvPr>
          <p:cNvSpPr/>
          <p:nvPr/>
        </p:nvSpPr>
        <p:spPr>
          <a:xfrm>
            <a:off x="988828" y="3663183"/>
            <a:ext cx="10409274" cy="2000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Arial"/>
                <a:cs typeface="Arial"/>
              </a:rPr>
              <a:t>dijalozi se najčešće pišu u “oblačićima”, razmišljanja likova najčešće su u posebnim, “mjehurićastim oblačićima”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Arial"/>
                <a:cs typeface="Arial"/>
              </a:rPr>
              <a:t>glasnost zvukova ili govora može se označiti interpunkcijom (npr. uskličnicima),veličinom slova, debljinom slova ili oblikom oblačića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/>
                <a:cs typeface="Arial"/>
              </a:rPr>
              <a:t>dočaravanje zvukova</a:t>
            </a:r>
            <a:r>
              <a:rPr lang="pl-PL" sz="2000" dirty="0">
                <a:solidFill>
                  <a:srgbClr val="0070C0"/>
                </a:solidFill>
                <a:latin typeface="Arial"/>
                <a:cs typeface="Arial"/>
              </a:rPr>
              <a:t> (škljoc, bum, tres…), posebnim slovima upisuju se unutar kadra ili se unose u posebne “oblačiće”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D76565D-8024-4D16-9096-D1A037D1A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64" y="609333"/>
            <a:ext cx="2367334" cy="2585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3A38FFC-8D07-4BD0-8435-0999E532F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16" y="609333"/>
            <a:ext cx="2585484" cy="2585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43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2B7B6AF-357F-40CF-B742-653248359E9B}"/>
              </a:ext>
            </a:extLst>
          </p:cNvPr>
          <p:cNvSpPr/>
          <p:nvPr/>
        </p:nvSpPr>
        <p:spPr>
          <a:xfrm>
            <a:off x="917863" y="1782771"/>
            <a:ext cx="9088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BC6FD18-D2A8-4184-B261-D856117228F9}"/>
              </a:ext>
            </a:extLst>
          </p:cNvPr>
          <p:cNvSpPr/>
          <p:nvPr/>
        </p:nvSpPr>
        <p:spPr>
          <a:xfrm>
            <a:off x="5268191" y="2367546"/>
            <a:ext cx="667096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Složite fragmente fotografije i otkrijte poznatog </a:t>
            </a:r>
            <a:r>
              <a:rPr lang="hr-HR" sz="3200" dirty="0" err="1">
                <a:solidFill>
                  <a:srgbClr val="0070C0"/>
                </a:solidFill>
                <a:latin typeface="Arial"/>
                <a:cs typeface="Arial"/>
              </a:rPr>
              <a:t>stripovskog</a:t>
            </a:r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 junaka  </a:t>
            </a:r>
            <a:endParaRPr lang="hr-H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CEF2604-630F-48FD-A314-CCE90CEC5447}"/>
              </a:ext>
            </a:extLst>
          </p:cNvPr>
          <p:cNvSpPr/>
          <p:nvPr/>
        </p:nvSpPr>
        <p:spPr>
          <a:xfrm>
            <a:off x="6366164" y="1294142"/>
            <a:ext cx="47625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PUZZLE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E0324BD-FBAE-45E4-B960-45BB380BF1E2}"/>
              </a:ext>
            </a:extLst>
          </p:cNvPr>
          <p:cNvSpPr/>
          <p:nvPr/>
        </p:nvSpPr>
        <p:spPr>
          <a:xfrm>
            <a:off x="5268191" y="4107690"/>
            <a:ext cx="667096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https://www.jigsawplanet.com/?rc=play&amp;pid=10a832aa489f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1F0EC05-F4F0-4DD6-85A2-FBCF2B066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3" y="895765"/>
            <a:ext cx="4513221" cy="4513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3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2"/>
    </mc:Choice>
    <mc:Fallback xmlns="">
      <p:transition spd="slow" advTm="267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F5F1630-238B-40DC-8034-1561F372B489}"/>
              </a:ext>
            </a:extLst>
          </p:cNvPr>
          <p:cNvSpPr/>
          <p:nvPr/>
        </p:nvSpPr>
        <p:spPr>
          <a:xfrm>
            <a:off x="709965" y="1401345"/>
            <a:ext cx="6658398" cy="2677656"/>
          </a:xfrm>
          <a:prstGeom prst="rect">
            <a:avLst/>
          </a:prstGeom>
          <a:solidFill>
            <a:srgbClr val="9ADFF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Jesu li vam poznati likovi </a:t>
            </a:r>
            <a:r>
              <a:rPr lang="hr-HR" sz="2800" dirty="0" err="1">
                <a:solidFill>
                  <a:schemeClr val="accent5">
                    <a:lumMod val="75000"/>
                  </a:schemeClr>
                </a:solidFill>
              </a:rPr>
              <a:t>Mickeya</a:t>
            </a:r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 Mousea, </a:t>
            </a:r>
            <a:r>
              <a:rPr lang="hr-HR" sz="2800" dirty="0" err="1">
                <a:solidFill>
                  <a:schemeClr val="accent5">
                    <a:lumMod val="75000"/>
                  </a:schemeClr>
                </a:solidFill>
              </a:rPr>
              <a:t>Garfielda</a:t>
            </a:r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hr-HR" sz="2800" dirty="0" err="1">
                <a:solidFill>
                  <a:schemeClr val="accent5">
                    <a:lumMod val="75000"/>
                  </a:schemeClr>
                </a:solidFill>
              </a:rPr>
              <a:t>Charlieja</a:t>
            </a:r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 Browna?</a:t>
            </a:r>
          </a:p>
          <a:p>
            <a:endParaRPr lang="hr-HR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r-HR" sz="2800" dirty="0">
                <a:solidFill>
                  <a:schemeClr val="accent5">
                    <a:lumMod val="75000"/>
                  </a:schemeClr>
                </a:solidFill>
              </a:rPr>
              <a:t>Ako jesu, vjerojatno ih poznajete iz nekog crtanog filma, no jeste li znali da su ti animirani filmovi nastali na temelju stripa?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6CFA145-C9AE-4F0B-9418-A0155E906F14}"/>
              </a:ext>
            </a:extLst>
          </p:cNvPr>
          <p:cNvSpPr/>
          <p:nvPr/>
        </p:nvSpPr>
        <p:spPr>
          <a:xfrm>
            <a:off x="2564166" y="427951"/>
            <a:ext cx="398377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400" dirty="0">
                <a:solidFill>
                  <a:srgbClr val="0070C0"/>
                </a:solidFill>
              </a:rPr>
              <a:t>STRIP JUNACI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6FA09A4-9C23-49DF-9DE7-2D338F52875A}"/>
              </a:ext>
            </a:extLst>
          </p:cNvPr>
          <p:cNvSpPr/>
          <p:nvPr/>
        </p:nvSpPr>
        <p:spPr>
          <a:xfrm>
            <a:off x="709965" y="5030418"/>
            <a:ext cx="7094333" cy="1200329"/>
          </a:xfrm>
          <a:prstGeom prst="rect">
            <a:avLst/>
          </a:prstGeom>
          <a:solidFill>
            <a:srgbClr val="BCEAF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Upravo je </a:t>
            </a:r>
            <a:r>
              <a:rPr lang="hr-HR" sz="2400" dirty="0" err="1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Charlie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Brown, zajedno s djevojčicom </a:t>
            </a:r>
            <a:r>
              <a:rPr lang="hr-HR" sz="2400" dirty="0" err="1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Lucy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i psom </a:t>
            </a:r>
            <a:r>
              <a:rPr lang="hr-HR" sz="2400" dirty="0" err="1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Snoopyjem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jedan od poznatijih </a:t>
            </a:r>
            <a:r>
              <a:rPr lang="hr-HR" sz="2400" dirty="0" err="1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stripovskih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junaka 20. stoljeća.</a:t>
            </a:r>
            <a:endParaRPr lang="hr-H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D1DA53F-282C-415F-AB1C-523E13276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4"/>
          <a:stretch/>
        </p:blipFill>
        <p:spPr>
          <a:xfrm>
            <a:off x="10170620" y="758814"/>
            <a:ext cx="1776845" cy="229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0A78F47-E3A6-410F-A61E-EB163561B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28880" y="691754"/>
            <a:ext cx="1776845" cy="2425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7A4C405C-C3CE-45F2-945D-3D54689C35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8740" y="3343229"/>
            <a:ext cx="2356389" cy="228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0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"/>
    </mc:Choice>
    <mc:Fallback xmlns="">
      <p:transition spd="slow" advTm="234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B59C6444-A2DC-4081-89A7-6519FC250783}"/>
              </a:ext>
            </a:extLst>
          </p:cNvPr>
          <p:cNvSpPr txBox="1"/>
          <p:nvPr/>
        </p:nvSpPr>
        <p:spPr>
          <a:xfrm>
            <a:off x="1297360" y="7523018"/>
            <a:ext cx="5652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hr.wikipedia.org/wiki/durica_(strip)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4BCFCB7-11D5-4EC7-A00F-041E5C368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9" y="1592580"/>
            <a:ext cx="3169920" cy="390144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6F6D5BC-01E7-4507-91AC-EFE2A113C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1" y="2136716"/>
            <a:ext cx="4845097" cy="322880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816FFB4-28B7-4769-8DE8-890EC18D58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59" y="966355"/>
            <a:ext cx="3484180" cy="45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"/>
    </mc:Choice>
    <mc:Fallback xmlns="">
      <p:transition spd="slow" advTm="234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4B64F47-9532-4A4C-B721-DA2C11A60846}"/>
              </a:ext>
            </a:extLst>
          </p:cNvPr>
          <p:cNvSpPr/>
          <p:nvPr/>
        </p:nvSpPr>
        <p:spPr>
          <a:xfrm>
            <a:off x="520713" y="3429000"/>
            <a:ext cx="5289939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Dječji strip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</a:rPr>
              <a:t>Durica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prvi se put pojavljuje u časopisu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</a:rPr>
              <a:t>Smib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1986. godine, a osmislio ga je Ivica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</a:rPr>
              <a:t>Bednjanec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642F1B-61A9-496A-8D69-1DA15125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0294" y="1747364"/>
            <a:ext cx="5941706" cy="361453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E8E107D-130D-4D82-B950-823E5EA402E0}"/>
              </a:ext>
            </a:extLst>
          </p:cNvPr>
          <p:cNvSpPr/>
          <p:nvPr/>
        </p:nvSpPr>
        <p:spPr>
          <a:xfrm>
            <a:off x="3503014" y="576580"/>
            <a:ext cx="58301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800" dirty="0">
                <a:solidFill>
                  <a:srgbClr val="0070C0"/>
                </a:solidFill>
              </a:rPr>
              <a:t>STRIP U HRVATSKOJ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F30DCA2-610D-4384-8E22-71E6D3D5BBCD}"/>
              </a:ext>
            </a:extLst>
          </p:cNvPr>
          <p:cNvSpPr/>
          <p:nvPr/>
        </p:nvSpPr>
        <p:spPr>
          <a:xfrm>
            <a:off x="520713" y="1740356"/>
            <a:ext cx="528993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Čitate li časopis </a:t>
            </a:r>
            <a:r>
              <a:rPr lang="hr-HR" sz="3200" dirty="0" err="1">
                <a:solidFill>
                  <a:srgbClr val="0070C0"/>
                </a:solidFill>
                <a:latin typeface="Arial"/>
                <a:cs typeface="Arial"/>
              </a:rPr>
              <a:t>Smib</a:t>
            </a:r>
            <a:r>
              <a:rPr lang="hr-HR" sz="3200"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  <a:p>
            <a:pPr algn="ctr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strip možete pronaći u njemu?</a:t>
            </a:r>
          </a:p>
        </p:txBody>
      </p:sp>
    </p:spTree>
    <p:extLst>
      <p:ext uri="{BB962C8B-B14F-4D97-AF65-F5344CB8AC3E}">
        <p14:creationId xmlns:p14="http://schemas.microsoft.com/office/powerpoint/2010/main" val="2053885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9.2|2|1.1"/>
</p:tagLst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5610D1D3-D29F-4FBF-B833-68BC22585F07}" vid="{09EF8C6F-E890-41AF-8CEC-C03A85828729}"/>
    </a:ext>
  </a:extLst>
</a:theme>
</file>

<file path=ppt/theme/theme2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B645863A9A644AC0F5DF9843623BA" ma:contentTypeVersion="7" ma:contentTypeDescription="Create a new document." ma:contentTypeScope="" ma:versionID="a94792ec7046bb6ee99a7ae0ccedcd79">
  <xsd:schema xmlns:xsd="http://www.w3.org/2001/XMLSchema" xmlns:xs="http://www.w3.org/2001/XMLSchema" xmlns:p="http://schemas.microsoft.com/office/2006/metadata/properties" xmlns:ns2="fe5bea7e-3616-41dc-8fa0-d5e0ae377d0b" targetNamespace="http://schemas.microsoft.com/office/2006/metadata/properties" ma:root="true" ma:fieldsID="c68193f4adebb3e337eff1a40e808b3d" ns2:_="">
    <xsd:import namespace="fe5bea7e-3616-41dc-8fa0-d5e0ae377d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bea7e-3616-41dc-8fa0-d5e0ae377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DB54F-FD08-42C2-9682-846CD1314F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29A2D-E997-47CD-859F-125D5968F0B1}">
  <ds:schemaRefs>
    <ds:schemaRef ds:uri="http://www.w3.org/XML/1998/namespace"/>
    <ds:schemaRef ds:uri="fe5bea7e-3616-41dc-8fa0-d5e0ae377d0b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9EF4A8-6C24-47EE-B4DB-F0C9815E9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bea7e-3616-41dc-8fa0-d5e0ae377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8774</TotalTime>
  <Words>565</Words>
  <Application>Microsoft Office PowerPoint</Application>
  <PresentationFormat>Široki zaslon</PresentationFormat>
  <Paragraphs>91</Paragraphs>
  <Slides>23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Rubik</vt:lpstr>
      <vt:lpstr>Segoe UI Semilight</vt:lpstr>
      <vt:lpstr>Verdana</vt:lpstr>
      <vt:lpstr>Wingdings 3</vt:lpstr>
      <vt:lpstr>Theme3</vt:lpstr>
      <vt:lpstr>Pramen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Blaženka Knežević</dc:creator>
  <cp:lastModifiedBy>Blaženka Knežević</cp:lastModifiedBy>
  <cp:revision>1146</cp:revision>
  <dcterms:created xsi:type="dcterms:W3CDTF">2020-09-02T18:02:55Z</dcterms:created>
  <dcterms:modified xsi:type="dcterms:W3CDTF">2024-06-11T21:33:53Z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0x010100582B645863A9A644AC0F5DF9843623BA</vt:lpwstr>
  </property>
</Properties>
</file>