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4"/>
    <p:sldMasterId id="2147483665" r:id="rId5"/>
  </p:sldMasterIdLst>
  <p:notesMasterIdLst>
    <p:notesMasterId r:id="rId32"/>
  </p:notesMasterIdLst>
  <p:sldIdLst>
    <p:sldId id="266" r:id="rId6"/>
    <p:sldId id="279" r:id="rId7"/>
    <p:sldId id="301" r:id="rId8"/>
    <p:sldId id="302" r:id="rId9"/>
    <p:sldId id="300" r:id="rId10"/>
    <p:sldId id="292" r:id="rId11"/>
    <p:sldId id="291" r:id="rId12"/>
    <p:sldId id="290" r:id="rId13"/>
    <p:sldId id="296" r:id="rId14"/>
    <p:sldId id="286" r:id="rId15"/>
    <p:sldId id="284" r:id="rId16"/>
    <p:sldId id="295" r:id="rId17"/>
    <p:sldId id="283" r:id="rId18"/>
    <p:sldId id="305" r:id="rId19"/>
    <p:sldId id="294" r:id="rId20"/>
    <p:sldId id="289" r:id="rId21"/>
    <p:sldId id="307" r:id="rId22"/>
    <p:sldId id="306" r:id="rId23"/>
    <p:sldId id="285" r:id="rId24"/>
    <p:sldId id="303" r:id="rId25"/>
    <p:sldId id="282" r:id="rId26"/>
    <p:sldId id="281" r:id="rId27"/>
    <p:sldId id="288" r:id="rId28"/>
    <p:sldId id="287" r:id="rId29"/>
    <p:sldId id="297" r:id="rId30"/>
    <p:sldId id="30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bel" initials="Lo" lastIdx="2" clrIdx="0">
    <p:extLst>
      <p:ext uri="{19B8F6BF-5375-455C-9EA6-DF929625EA0E}">
        <p15:presenceInfo xmlns:p15="http://schemas.microsoft.com/office/powerpoint/2012/main" userId="S::lfilipic_ihjj.hr#ext#@carnet.onmicrosoft.com::a13a0cad-c2f5-4ce4-9ca4-6d8190b3c5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7E24"/>
    <a:srgbClr val="F4CFA6"/>
    <a:srgbClr val="CCFFCC"/>
    <a:srgbClr val="9ADFF8"/>
    <a:srgbClr val="A5E3F9"/>
    <a:srgbClr val="BCEAFA"/>
    <a:srgbClr val="D5E7FB"/>
    <a:srgbClr val="F0771C"/>
    <a:srgbClr val="EDECEB"/>
    <a:srgbClr val="DA3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5" autoAdjust="0"/>
    <p:restoredTop sz="89539" autoAdjust="0"/>
  </p:normalViewPr>
  <p:slideViewPr>
    <p:cSldViewPr snapToGrid="0">
      <p:cViewPr varScale="1">
        <p:scale>
          <a:sx n="73" d="100"/>
          <a:sy n="73" d="100"/>
        </p:scale>
        <p:origin x="12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A3C4D-20BC-49BA-A6A2-7474D3409DF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90948-2889-4311-A898-D8F9A3A4B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6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28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82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2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16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99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36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44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75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Povucite i ispustite riječi da biste razmjestili svaku riječ u odgovarajućem </a:t>
            </a:r>
            <a:r>
              <a:rPr lang="hr-HR" dirty="0" err="1"/>
              <a:t>redosljedu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8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34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22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0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28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77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 što kaže slogan  posvećen Godini čitanja : Želiš znati? Želiš osjećati? Čitaj! </a:t>
            </a:r>
          </a:p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Čitanje nas odvodi u svjetove koje nikada ne bismo vidjeli, upoznaje nas s ljudima koje nikada ne bismo upoznali i omogućuje nam osjetiti emocije koje inače ne bismo osjetili.</a:t>
            </a:r>
          </a:p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Čitanje povećava emocionalnu inteligenciju i toleranciju.</a:t>
            </a:r>
          </a:p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Čitanje je put do znanja i novih spoznaja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Godina čitanja posvećena je širenju poruke „Čitajmo da ne ostanemo bez riječi” u namjeri da tijekom 2021. godine cijela Hrvatska čita zajedno.</a:t>
            </a: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6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49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54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06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45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10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Uz pomoć online alata za crtanje </a:t>
            </a:r>
            <a:r>
              <a:rPr lang="hr-HR"/>
              <a:t>i pisanje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0948-2889-4311-A898-D8F9A3A4BB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4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17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7290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74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71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33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69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23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495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1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65322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605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369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1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3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040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881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erherotar.framiq.com/en/build/" TargetMode="External"/><Relationship Id="rId2" Type="http://schemas.openxmlformats.org/officeDocument/2006/relationships/hyperlink" Target="https://superherotar.framiq.com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5" Type="http://schemas.openxmlformats.org/officeDocument/2006/relationships/hyperlink" Target="https://www.canva.com/design/DAEyhAEOTnc/share/preview?token=3pUIWkrG2DWEDWTBPBRLLA&amp;role=EDITOR&amp;utm_content=DAEyhAEOTnc&amp;utm_campaign=designshare&amp;utm_medium=link&amp;utm_source=sharebutton" TargetMode="Externa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erherotar.framiq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62DA6491-5B83-458A-9744-A9C3072CBC8A}"/>
              </a:ext>
            </a:extLst>
          </p:cNvPr>
          <p:cNvSpPr/>
          <p:nvPr/>
        </p:nvSpPr>
        <p:spPr>
          <a:xfrm>
            <a:off x="1342103" y="1284964"/>
            <a:ext cx="950779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Informatika, 4. razred</a:t>
            </a:r>
          </a:p>
          <a:p>
            <a:pPr algn="ctr"/>
            <a:br>
              <a:rPr lang="hr-HR" sz="36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pl-PL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Lektira kroz prezentaciju </a:t>
            </a:r>
            <a:endParaRPr lang="hr-HR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3600" dirty="0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hr-HR" sz="3600" dirty="0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hr-HR" sz="36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Učiteljica: Blaženka Knežević</a:t>
            </a:r>
          </a:p>
        </p:txBody>
      </p:sp>
    </p:spTree>
    <p:extLst>
      <p:ext uri="{BB962C8B-B14F-4D97-AF65-F5344CB8AC3E}">
        <p14:creationId xmlns:p14="http://schemas.microsoft.com/office/powerpoint/2010/main" val="36429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89"/>
    </mc:Choice>
    <mc:Fallback xmlns="">
      <p:transition spd="slow" advTm="1948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58FC30E9-BA4D-45C1-8EF5-6ED3039D4498}"/>
              </a:ext>
            </a:extLst>
          </p:cNvPr>
          <p:cNvSpPr/>
          <p:nvPr/>
        </p:nvSpPr>
        <p:spPr>
          <a:xfrm>
            <a:off x="2737517" y="286501"/>
            <a:ext cx="723787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 anchor="t">
            <a:spAutoFit/>
          </a:bodyPr>
          <a:lstStyle/>
          <a:p>
            <a:r>
              <a:rPr lang="pl-PL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Krenimo s dizajnom prezentacije!</a:t>
            </a:r>
            <a:r>
              <a:rPr lang="pl-PL" sz="3600" dirty="0">
                <a:solidFill>
                  <a:srgbClr val="0070C0"/>
                </a:solidFill>
                <a:latin typeface="Arial"/>
                <a:cs typeface="Arial"/>
              </a:rPr>
              <a:t>  </a:t>
            </a:r>
            <a:endParaRPr lang="pl-PL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59D70A3-58AB-4593-81CF-BC04C8A839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73" b="10174"/>
          <a:stretch/>
        </p:blipFill>
        <p:spPr>
          <a:xfrm>
            <a:off x="1643207" y="1117023"/>
            <a:ext cx="8905586" cy="4270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897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84"/>
    </mc:Choice>
    <mc:Fallback xmlns="">
      <p:transition spd="slow" advTm="6558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3B6F73B3-BCE7-4749-B476-B5950021FEF5}"/>
              </a:ext>
            </a:extLst>
          </p:cNvPr>
          <p:cNvSpPr/>
          <p:nvPr/>
        </p:nvSpPr>
        <p:spPr>
          <a:xfrm>
            <a:off x="1685454" y="568617"/>
            <a:ext cx="913743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Dodajte Naslovni slajd, oblikujte vrstu i boju slova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BD07C25-BA25-4912-92FE-9D075D681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673" y="1270288"/>
            <a:ext cx="7938653" cy="446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99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id="{D7326E7F-72E1-440E-AB37-956AC492DE92}"/>
              </a:ext>
            </a:extLst>
          </p:cNvPr>
          <p:cNvSpPr/>
          <p:nvPr/>
        </p:nvSpPr>
        <p:spPr>
          <a:xfrm>
            <a:off x="1839191" y="572656"/>
            <a:ext cx="9112827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Dodajte bibliografske informacije o djelu</a:t>
            </a:r>
            <a:endParaRPr lang="nn-NO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94D5DBE-5310-4200-A325-7A5CEA7F6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906" y="1365755"/>
            <a:ext cx="7658100" cy="430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70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201E2786-F8C0-48AF-A0CD-9B62721D716E}"/>
              </a:ext>
            </a:extLst>
          </p:cNvPr>
          <p:cNvSpPr/>
          <p:nvPr/>
        </p:nvSpPr>
        <p:spPr>
          <a:xfrm>
            <a:off x="238990" y="3005234"/>
            <a:ext cx="384463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3200" dirty="0">
                <a:solidFill>
                  <a:srgbClr val="0070C0"/>
                </a:solidFill>
                <a:latin typeface="Arial"/>
                <a:cs typeface="Arial"/>
              </a:rPr>
              <a:t>Bilješka o piscu.  </a:t>
            </a:r>
            <a:endParaRPr lang="pl-PL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4D4BB0C-AE9F-43C5-8634-A4AD193DB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522" y="1026539"/>
            <a:ext cx="7836279" cy="440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2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>
            <a:extLst>
              <a:ext uri="{FF2B5EF4-FFF2-40B4-BE49-F238E27FC236}">
                <a16:creationId xmlns:a16="http://schemas.microsoft.com/office/drawing/2014/main" id="{3E47974E-CCCE-480C-97BA-0C6267ADB848}"/>
              </a:ext>
            </a:extLst>
          </p:cNvPr>
          <p:cNvSpPr/>
          <p:nvPr/>
        </p:nvSpPr>
        <p:spPr>
          <a:xfrm>
            <a:off x="2649537" y="448329"/>
            <a:ext cx="719065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hr-HR" sz="36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Vrijeme i mjesto radnje</a:t>
            </a:r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hr-HR" sz="28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6CC022E-0347-425A-99A6-B581177597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95"/>
          <a:stretch/>
        </p:blipFill>
        <p:spPr>
          <a:xfrm>
            <a:off x="1529195" y="1199731"/>
            <a:ext cx="8976014" cy="4680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471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20"/>
    </mc:Choice>
    <mc:Fallback xmlns="">
      <p:transition spd="slow" advTm="2922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>
            <a:extLst>
              <a:ext uri="{FF2B5EF4-FFF2-40B4-BE49-F238E27FC236}">
                <a16:creationId xmlns:a16="http://schemas.microsoft.com/office/drawing/2014/main" id="{3E47974E-CCCE-480C-97BA-0C6267ADB848}"/>
              </a:ext>
            </a:extLst>
          </p:cNvPr>
          <p:cNvSpPr/>
          <p:nvPr/>
        </p:nvSpPr>
        <p:spPr>
          <a:xfrm>
            <a:off x="238848" y="1309252"/>
            <a:ext cx="5424198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Ispišite imena članova družbe. Odaberite nekoliko pridjeva i pridodajte ih uz dječji lik kojemu najviše odgovaraju.</a:t>
            </a:r>
          </a:p>
          <a:p>
            <a:endParaRPr lang="hr-HR" sz="24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r-H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POMOĆ:</a:t>
            </a:r>
          </a:p>
          <a:p>
            <a:r>
              <a:rPr lang="hr-H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Razmislite o pridjevima: hrabar, hvalisav, snalažljiv, plemenit, podmitljiv, pravedan, sebičan, odlučan, lijen, kukavica, razmažen, vrijedan. </a:t>
            </a:r>
            <a:endParaRPr lang="hr-HR" sz="24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6B1FD55-7C1E-4F8F-A6E8-BCA209E4C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618" y="1433943"/>
            <a:ext cx="6243786" cy="35121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738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20"/>
    </mc:Choice>
    <mc:Fallback xmlns="">
      <p:transition spd="slow" advTm="2922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CA75B04E-A99B-4FAF-8EE3-D3120C1471F6}"/>
              </a:ext>
            </a:extLst>
          </p:cNvPr>
          <p:cNvSpPr/>
          <p:nvPr/>
        </p:nvSpPr>
        <p:spPr>
          <a:xfrm>
            <a:off x="391391" y="529936"/>
            <a:ext cx="7269550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Odaberi jedan lik iz djela. Kako ga zamišljaš na osnovu opisa </a:t>
            </a:r>
          </a:p>
          <a:p>
            <a:r>
              <a:rPr lang="hr-H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 romana? Uz pomoć digitalnog alata </a:t>
            </a:r>
            <a:r>
              <a:rPr lang="hr-HR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Superherotar</a:t>
            </a:r>
            <a:r>
              <a:rPr lang="hr-H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izradi </a:t>
            </a:r>
            <a:r>
              <a:rPr lang="hr-HR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Avatar</a:t>
            </a:r>
            <a:r>
              <a:rPr lang="hr-H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koji će predstavljati odabrani lik.  Preuzmi sliku lika i dodaj ju u svoju prezentaciju.</a:t>
            </a:r>
            <a:endParaRPr lang="nn-NO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BFA8E7A3-17DE-4109-A6D4-29D32D0DE4A7}"/>
              </a:ext>
            </a:extLst>
          </p:cNvPr>
          <p:cNvSpPr/>
          <p:nvPr/>
        </p:nvSpPr>
        <p:spPr>
          <a:xfrm>
            <a:off x="987136" y="5213536"/>
            <a:ext cx="10411691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Poveznica na alat: </a:t>
            </a:r>
            <a:r>
              <a:rPr lang="hr-H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https://superherotar.framiq.com/en/build/</a:t>
            </a:r>
            <a:endParaRPr lang="hr-H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B466A9E-7EBF-497B-B0FB-1CB03FF82C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r="7190"/>
          <a:stretch/>
        </p:blipFill>
        <p:spPr>
          <a:xfrm>
            <a:off x="8167255" y="625464"/>
            <a:ext cx="3633354" cy="43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17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>
            <a:extLst>
              <a:ext uri="{FF2B5EF4-FFF2-40B4-BE49-F238E27FC236}">
                <a16:creationId xmlns:a16="http://schemas.microsoft.com/office/drawing/2014/main" id="{3E47974E-CCCE-480C-97BA-0C6267ADB848}"/>
              </a:ext>
            </a:extLst>
          </p:cNvPr>
          <p:cNvSpPr/>
          <p:nvPr/>
        </p:nvSpPr>
        <p:spPr>
          <a:xfrm>
            <a:off x="1288328" y="458789"/>
            <a:ext cx="10088077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Koje si nove riječi naučio/la čitajući ovaj roman? Potraži nekoliko manje poznatih riječi, istraži i napiši njihovo značenje. </a:t>
            </a:r>
            <a:endParaRPr lang="hr-HR" sz="28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B334886-5D84-4836-9B2D-391524B08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210" y="1600582"/>
            <a:ext cx="7481454" cy="42083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161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20"/>
    </mc:Choice>
    <mc:Fallback xmlns="">
      <p:transition spd="slow" advTm="2922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>
            <a:extLst>
              <a:ext uri="{FF2B5EF4-FFF2-40B4-BE49-F238E27FC236}">
                <a16:creationId xmlns:a16="http://schemas.microsoft.com/office/drawing/2014/main" id="{3E47974E-CCCE-480C-97BA-0C6267ADB848}"/>
              </a:ext>
            </a:extLst>
          </p:cNvPr>
          <p:cNvSpPr/>
          <p:nvPr/>
        </p:nvSpPr>
        <p:spPr>
          <a:xfrm>
            <a:off x="3357923" y="573089"/>
            <a:ext cx="547615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hr-HR" sz="4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Poruka djela</a:t>
            </a:r>
            <a:endParaRPr lang="hr-HR" sz="48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86DF11B-7CAC-4FFF-9015-D7A743178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573" y="1593980"/>
            <a:ext cx="7252854" cy="4079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503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20"/>
    </mc:Choice>
    <mc:Fallback xmlns="">
      <p:transition spd="slow" advTm="2922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3AB51B4C-A2BA-4166-8284-F84F1FF952A0}"/>
              </a:ext>
            </a:extLst>
          </p:cNvPr>
          <p:cNvSpPr/>
          <p:nvPr/>
        </p:nvSpPr>
        <p:spPr>
          <a:xfrm>
            <a:off x="651019" y="1507610"/>
            <a:ext cx="5444981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DODAJTE ANIMACIJE NA SLAJDOVE </a:t>
            </a:r>
            <a:endParaRPr lang="hr-HR" sz="28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2EA3442B-7385-4AFC-A9AB-49D6AAF71573}"/>
              </a:ext>
            </a:extLst>
          </p:cNvPr>
          <p:cNvSpPr/>
          <p:nvPr/>
        </p:nvSpPr>
        <p:spPr>
          <a:xfrm>
            <a:off x="477691" y="4060969"/>
            <a:ext cx="5444981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POSTAVITE PRIJELAZE IZMEĐU SLAJDOVA</a:t>
            </a:r>
            <a:endParaRPr lang="hr-HR" sz="28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E4DB44E-0CA2-46B6-97B5-72C4090027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73" b="10000"/>
          <a:stretch/>
        </p:blipFill>
        <p:spPr>
          <a:xfrm>
            <a:off x="6302868" y="915328"/>
            <a:ext cx="5276069" cy="2306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2AF66D9-521D-4BCD-8129-EFC46D1E98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22" b="9697"/>
          <a:stretch/>
        </p:blipFill>
        <p:spPr>
          <a:xfrm>
            <a:off x="6333544" y="3543302"/>
            <a:ext cx="5245393" cy="2306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02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75"/>
    </mc:Choice>
    <mc:Fallback xmlns="">
      <p:transition spd="slow" advTm="2817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7B603ABF-BDEA-4B55-B666-F15DC19DFED4}"/>
              </a:ext>
            </a:extLst>
          </p:cNvPr>
          <p:cNvSpPr/>
          <p:nvPr/>
        </p:nvSpPr>
        <p:spPr>
          <a:xfrm>
            <a:off x="1528793" y="1175394"/>
            <a:ext cx="8801622" cy="39087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Ishodi:</a:t>
            </a: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osvijestiti važnost čitanja lektire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0070C0"/>
                </a:solidFill>
                <a:latin typeface="Arial"/>
                <a:cs typeface="Arial"/>
              </a:rPr>
              <a:t>primijeniti IKT u pisanju Dnevnika čitanja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osmisliti plan izrade digitalnoga 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0070C0"/>
                </a:solidFill>
                <a:latin typeface="Arial"/>
                <a:cs typeface="Arial"/>
              </a:rPr>
              <a:t>koristiti se aplikacijom </a:t>
            </a:r>
            <a:r>
              <a:rPr lang="hr-HR" sz="2800" dirty="0" err="1">
                <a:solidFill>
                  <a:srgbClr val="0070C0"/>
                </a:solidFill>
                <a:latin typeface="Arial"/>
                <a:cs typeface="Arial"/>
              </a:rPr>
              <a:t>Canva</a:t>
            </a:r>
            <a:r>
              <a:rPr lang="hr-HR" sz="2800" dirty="0">
                <a:solidFill>
                  <a:srgbClr val="0070C0"/>
                </a:solidFill>
                <a:latin typeface="Arial"/>
                <a:cs typeface="Arial"/>
              </a:rPr>
              <a:t> za stvaranje prezentacije.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0070C0"/>
                </a:solidFill>
                <a:latin typeface="Arial"/>
                <a:cs typeface="Arial"/>
              </a:rPr>
              <a:t>dijeliti svoju prezentaciju na </a:t>
            </a:r>
            <a:r>
              <a:rPr lang="hr-HR" sz="2800" dirty="0" err="1">
                <a:solidFill>
                  <a:srgbClr val="0070C0"/>
                </a:solidFill>
                <a:latin typeface="Arial"/>
                <a:cs typeface="Arial"/>
              </a:rPr>
              <a:t>Padlet</a:t>
            </a:r>
            <a:r>
              <a:rPr lang="hr-HR" sz="2800" dirty="0">
                <a:solidFill>
                  <a:srgbClr val="0070C0"/>
                </a:solidFill>
                <a:latin typeface="Arial"/>
                <a:cs typeface="Arial"/>
              </a:rPr>
              <a:t> ploči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39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72"/>
    </mc:Choice>
    <mc:Fallback xmlns="">
      <p:transition spd="slow" advTm="2347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>
            <a:extLst>
              <a:ext uri="{FF2B5EF4-FFF2-40B4-BE49-F238E27FC236}">
                <a16:creationId xmlns:a16="http://schemas.microsoft.com/office/drawing/2014/main" id="{3E47974E-CCCE-480C-97BA-0C6267ADB848}"/>
              </a:ext>
            </a:extLst>
          </p:cNvPr>
          <p:cNvSpPr/>
          <p:nvPr/>
        </p:nvSpPr>
        <p:spPr>
          <a:xfrm>
            <a:off x="1757723" y="656216"/>
            <a:ext cx="867655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hr-HR" sz="3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Ovako bi prezentacija na kraju trebala izgledati</a:t>
            </a:r>
            <a:endParaRPr lang="hr-HR" sz="32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3AFF1643-3A21-4F11-9E47-D730FB50F730}"/>
              </a:ext>
            </a:extLst>
          </p:cNvPr>
          <p:cNvSpPr/>
          <p:nvPr/>
        </p:nvSpPr>
        <p:spPr>
          <a:xfrm>
            <a:off x="2116282" y="2448545"/>
            <a:ext cx="3844635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3200" dirty="0">
                <a:solidFill>
                  <a:srgbClr val="0070C0"/>
                </a:solidFill>
                <a:latin typeface="Arial"/>
                <a:cs typeface="Arial"/>
              </a:rPr>
              <a:t>Poveznica: http://tiny.cc/yu0nuz </a:t>
            </a:r>
            <a:endParaRPr lang="pl-PL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DCA6633-B139-4446-A7C8-BC7336CAB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462" y="2113422"/>
            <a:ext cx="4441025" cy="3809567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9920D8BB-4FDF-49FF-BC2E-5FC035507517}"/>
              </a:ext>
            </a:extLst>
          </p:cNvPr>
          <p:cNvSpPr/>
          <p:nvPr/>
        </p:nvSpPr>
        <p:spPr>
          <a:xfrm>
            <a:off x="803563" y="433551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hlinkClick r:id="rId5"/>
              </a:rPr>
              <a:t>Poveznica za uređivanje</a:t>
            </a:r>
            <a:endParaRPr lang="hr-H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8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20"/>
    </mc:Choice>
    <mc:Fallback xmlns="">
      <p:transition spd="slow" advTm="2922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ACD53B32-45B0-4563-8752-831411405372}"/>
              </a:ext>
            </a:extLst>
          </p:cNvPr>
          <p:cNvSpPr/>
          <p:nvPr/>
        </p:nvSpPr>
        <p:spPr>
          <a:xfrm>
            <a:off x="908335" y="3309632"/>
            <a:ext cx="5942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https://bit.ly/PORUKA321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C4516640-EC62-4CE0-AFC0-217D49BB6B09}"/>
              </a:ext>
            </a:extLst>
          </p:cNvPr>
          <p:cNvSpPr/>
          <p:nvPr/>
        </p:nvSpPr>
        <p:spPr>
          <a:xfrm>
            <a:off x="908335" y="905166"/>
            <a:ext cx="5648329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AKTIVNOST ZA KRAJ:</a:t>
            </a:r>
          </a:p>
          <a:p>
            <a:r>
              <a:rPr lang="hr-H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Složite riječi u odgovarajućem redoslijedu i otkrijte  skrivenu  poruku koju možemo 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74B2786-F99C-4833-8597-ADEEC96CA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303" y="905166"/>
            <a:ext cx="4078141" cy="407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1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35"/>
    </mc:Choice>
    <mc:Fallback xmlns="">
      <p:transition spd="slow" advTm="4633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B4BFED4D-857C-4AE6-BA1D-B45DF1D999D9}"/>
              </a:ext>
            </a:extLst>
          </p:cNvPr>
          <p:cNvSpPr/>
          <p:nvPr/>
        </p:nvSpPr>
        <p:spPr>
          <a:xfrm>
            <a:off x="1427017" y="703596"/>
            <a:ext cx="9795165" cy="5078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hr-HR" sz="2800" b="1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ZADATAK ZA SAMOSTALAN RAD</a:t>
            </a:r>
          </a:p>
          <a:p>
            <a:endParaRPr lang="hr-HR" sz="28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r-HR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Odaberite lektiru po svom izboru. Izradite prezentaciju u </a:t>
            </a:r>
            <a:r>
              <a:rPr lang="hr-HR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Canvi</a:t>
            </a:r>
            <a:r>
              <a:rPr lang="hr-HR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prema uputama</a:t>
            </a:r>
          </a:p>
          <a:p>
            <a:endParaRPr lang="hr-HR" sz="20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r-HR" sz="2000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Prezentacija treba sadržavati: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naslovni slajd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bibliografske informacije o djelu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bilješku o piscu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vrijeme i mjesto radnje </a:t>
            </a:r>
            <a:endParaRPr lang="hr-HR" sz="20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kratak sadržaj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odaberi jedan lik iz odabrane lektire. Kako ga zamišljaš na osnovu opisa? Uz pomoć digitalnog alata </a:t>
            </a:r>
            <a:r>
              <a:rPr lang="hr-HR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Superherotar</a:t>
            </a:r>
            <a:r>
              <a:rPr lang="hr-H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izradi </a:t>
            </a:r>
            <a:r>
              <a:rPr lang="hr-HR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Avatar</a:t>
            </a:r>
            <a:r>
              <a:rPr lang="hr-H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koji će predstavljati odabrani lik.  Preuzmi sliku lika i dodaj ju u svoju prezentaciju.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poruku</a:t>
            </a:r>
            <a:endParaRPr lang="hr-HR" sz="28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r-HR" sz="28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8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14"/>
    </mc:Choice>
    <mc:Fallback xmlns="">
      <p:transition spd="slow" advTm="3331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32B7B6AF-357F-40CF-B742-653248359E9B}"/>
              </a:ext>
            </a:extLst>
          </p:cNvPr>
          <p:cNvSpPr/>
          <p:nvPr/>
        </p:nvSpPr>
        <p:spPr>
          <a:xfrm>
            <a:off x="917863" y="1782771"/>
            <a:ext cx="9088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38531776-00D1-4EBF-A7B1-052D2DB6C2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944" y="699377"/>
            <a:ext cx="5141450" cy="4587111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34F274B4-FDEC-459A-8D8F-29868D42CD5B}"/>
              </a:ext>
            </a:extLst>
          </p:cNvPr>
          <p:cNvSpPr/>
          <p:nvPr/>
        </p:nvSpPr>
        <p:spPr>
          <a:xfrm>
            <a:off x="2451864" y="1585344"/>
            <a:ext cx="42862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dirty="0">
                <a:solidFill>
                  <a:srgbClr val="0070C0"/>
                </a:solidFill>
              </a:rPr>
              <a:t>Primijenite animacije stranica i prijelaze na svoju </a:t>
            </a:r>
            <a:r>
              <a:rPr lang="hr-HR" sz="3200" dirty="0" err="1">
                <a:solidFill>
                  <a:srgbClr val="0070C0"/>
                </a:solidFill>
              </a:rPr>
              <a:t>Canva</a:t>
            </a:r>
            <a:r>
              <a:rPr lang="hr-HR" sz="3200" dirty="0">
                <a:solidFill>
                  <a:srgbClr val="0070C0"/>
                </a:solidFill>
              </a:rPr>
              <a:t> prezentaciju kako biste naglasili ideje i učinili ih još zanimljivijima.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73ED4A7-F31D-4CA0-A1BC-E6E12E6FD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950" y="529936"/>
            <a:ext cx="2975106" cy="49259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91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95"/>
    </mc:Choice>
    <mc:Fallback xmlns="">
      <p:transition spd="slow" advTm="3149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84F49E0D-B0BF-48C2-9C66-6A4B9A2194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46909"/>
            <a:ext cx="6077920" cy="4727864"/>
          </a:xfrm>
          <a:prstGeom prst="rect">
            <a:avLst/>
          </a:prstGeom>
        </p:spPr>
      </p:pic>
      <p:sp>
        <p:nvSpPr>
          <p:cNvPr id="12" name="Pravokutnik 11">
            <a:extLst>
              <a:ext uri="{FF2B5EF4-FFF2-40B4-BE49-F238E27FC236}">
                <a16:creationId xmlns:a16="http://schemas.microsoft.com/office/drawing/2014/main" id="{F7B81522-BAA1-48BE-BBD4-903EA0DD4566}"/>
              </a:ext>
            </a:extLst>
          </p:cNvPr>
          <p:cNvSpPr/>
          <p:nvPr/>
        </p:nvSpPr>
        <p:spPr>
          <a:xfrm>
            <a:off x="1974274" y="2452256"/>
            <a:ext cx="49460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dirty="0">
                <a:solidFill>
                  <a:srgbClr val="0070C0"/>
                </a:solidFill>
              </a:rPr>
              <a:t>Tijekom prikaza prezentacije kliknite na određena slova za dodatne efekte:</a:t>
            </a:r>
          </a:p>
          <a:p>
            <a:pPr algn="ctr"/>
            <a:r>
              <a:rPr lang="hr-HR" sz="3200" dirty="0">
                <a:solidFill>
                  <a:srgbClr val="0070C0"/>
                </a:solidFill>
              </a:rPr>
              <a:t>pritiskom na  C za konfete, </a:t>
            </a:r>
          </a:p>
          <a:p>
            <a:pPr algn="ctr"/>
            <a:r>
              <a:rPr lang="hr-HR" sz="3200" dirty="0">
                <a:solidFill>
                  <a:srgbClr val="0070C0"/>
                </a:solidFill>
              </a:rPr>
              <a:t>D za bubanj i O za mjehuriće.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A397C64E-EE0A-40A7-B512-1022A03C96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436" y="439678"/>
            <a:ext cx="2970566" cy="4925291"/>
          </a:xfrm>
          <a:prstGeom prst="rect">
            <a:avLst/>
          </a:prstGeom>
        </p:spPr>
      </p:pic>
      <p:sp>
        <p:nvSpPr>
          <p:cNvPr id="18" name="Pravokutnik 17">
            <a:extLst>
              <a:ext uri="{FF2B5EF4-FFF2-40B4-BE49-F238E27FC236}">
                <a16:creationId xmlns:a16="http://schemas.microsoft.com/office/drawing/2014/main" id="{D2FA8B95-AF00-4ED7-9B85-3518E0B0A998}"/>
              </a:ext>
            </a:extLst>
          </p:cNvPr>
          <p:cNvSpPr/>
          <p:nvPr/>
        </p:nvSpPr>
        <p:spPr>
          <a:xfrm>
            <a:off x="831129" y="285671"/>
            <a:ext cx="6868536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ISPROBAJTE TRIKOVE ZA BOLJI DOŽIVLJAJ PREZENTACIJE</a:t>
            </a:r>
            <a:endParaRPr lang="hr-HR" sz="2800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969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61"/>
    </mc:Choice>
    <mc:Fallback xmlns="">
      <p:transition spd="slow" advTm="3886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E879BC54-AEA7-491A-9C8C-10B10AF5D2DB}"/>
              </a:ext>
            </a:extLst>
          </p:cNvPr>
          <p:cNvSpPr/>
          <p:nvPr/>
        </p:nvSpPr>
        <p:spPr>
          <a:xfrm>
            <a:off x="765464" y="571498"/>
            <a:ext cx="10952018" cy="24929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endParaRPr lang="hr-HR" sz="28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SAVJETI ZA IZRADU PREZENTACIJE</a:t>
            </a:r>
          </a:p>
          <a:p>
            <a:pPr algn="ctr"/>
            <a:endParaRPr lang="hr-H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dirty="0">
                <a:solidFill>
                  <a:srgbClr val="0070C0"/>
                </a:solidFill>
                <a:latin typeface="Arial"/>
                <a:cs typeface="Arial"/>
              </a:rPr>
              <a:t>Slajdovi trebaju biti: pregledni, ugodni oku, ne pretrpani tekstom i slikama</a:t>
            </a:r>
          </a:p>
          <a:p>
            <a:endParaRPr lang="hr-HR" sz="2400" dirty="0">
              <a:solidFill>
                <a:srgbClr val="0070C0"/>
              </a:solidFill>
              <a:latin typeface="Arial"/>
              <a:cs typeface="Arial"/>
            </a:endParaRPr>
          </a:p>
          <a:p>
            <a:r>
              <a:rPr lang="hr-HR" sz="2400" dirty="0">
                <a:solidFill>
                  <a:srgbClr val="0070C0"/>
                </a:solidFill>
                <a:latin typeface="Arial"/>
                <a:cs typeface="Arial"/>
              </a:rPr>
              <a:t>Sadržaj na slajdovima: zanimljiv, koristan i poučan</a:t>
            </a:r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A4D34A81-2998-4B1A-BE97-422925845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11853"/>
              </p:ext>
            </p:extLst>
          </p:nvPr>
        </p:nvGraphicFramePr>
        <p:xfrm>
          <a:off x="1569027" y="3241964"/>
          <a:ext cx="8759534" cy="23778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9767">
                  <a:extLst>
                    <a:ext uri="{9D8B030D-6E8A-4147-A177-3AD203B41FA5}">
                      <a16:colId xmlns:a16="http://schemas.microsoft.com/office/drawing/2014/main" val="3246221975"/>
                    </a:ext>
                  </a:extLst>
                </a:gridCol>
                <a:gridCol w="4379767">
                  <a:extLst>
                    <a:ext uri="{9D8B030D-6E8A-4147-A177-3AD203B41FA5}">
                      <a16:colId xmlns:a16="http://schemas.microsoft.com/office/drawing/2014/main" val="1591476219"/>
                    </a:ext>
                  </a:extLst>
                </a:gridCol>
              </a:tblGrid>
              <a:tr h="118893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nježna boja, ugodna za oči</a:t>
                      </a: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</a:rPr>
                        <a:t>jaka boja, oči se naprežu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982832"/>
                  </a:ext>
                </a:extLst>
              </a:tr>
              <a:tr h="118893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tekst se jedva može čitati</a:t>
                      </a:r>
                    </a:p>
                  </a:txBody>
                  <a:tcPr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>
                          <a:latin typeface="Arial"/>
                          <a:cs typeface="Arial"/>
                        </a:rPr>
                        <a:t>tekst se jasno može pročitati</a:t>
                      </a:r>
                    </a:p>
                  </a:txBody>
                  <a:tcPr anchor="ctr">
                    <a:solidFill>
                      <a:srgbClr val="F4CF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828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2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08"/>
    </mc:Choice>
    <mc:Fallback xmlns="">
      <p:transition spd="slow" advTm="2150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B4BFED4D-857C-4AE6-BA1D-B45DF1D999D9}"/>
              </a:ext>
            </a:extLst>
          </p:cNvPr>
          <p:cNvSpPr/>
          <p:nvPr/>
        </p:nvSpPr>
        <p:spPr>
          <a:xfrm>
            <a:off x="959426" y="828287"/>
            <a:ext cx="4516583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hr-HR" sz="2800" b="1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OBJAVA DIGITALNOG URATKA</a:t>
            </a:r>
          </a:p>
          <a:p>
            <a:endParaRPr lang="hr-HR" sz="28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Svoje gotove prezentacije postavite na </a:t>
            </a:r>
            <a:r>
              <a:rPr lang="hr-HR" sz="28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Padlet</a:t>
            </a:r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ploču ili ju pošaljite učitelju/učiteljici informatike </a:t>
            </a:r>
          </a:p>
          <a:p>
            <a:endParaRPr lang="hr-HR" sz="28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9DA7271-6609-450A-84BE-2643D07890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191" y="962889"/>
            <a:ext cx="4516583" cy="45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14"/>
    </mc:Choice>
    <mc:Fallback xmlns="">
      <p:transition spd="slow" advTm="3331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0F5F1630-238B-40DC-8034-1561F372B489}"/>
              </a:ext>
            </a:extLst>
          </p:cNvPr>
          <p:cNvSpPr/>
          <p:nvPr/>
        </p:nvSpPr>
        <p:spPr>
          <a:xfrm>
            <a:off x="3785755" y="2407054"/>
            <a:ext cx="7675418" cy="29546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32000">
            <a:spAutoFit/>
          </a:bodyPr>
          <a:lstStyle/>
          <a:p>
            <a:r>
              <a:rPr lang="hr-HR" sz="2800" dirty="0"/>
              <a:t>Čitanje nas odvodi u svjetove koje nikada ne bismo vidjeli, upoznaje nas s ljudima koje nikada ne bismo upoznali i omogućuje nam osjetiti emocije koje inače ne bismo osjetili. Proširuje znanje, pomaže pri razmišljanju, zaključivanju i potiče kognitivni razvoj. </a:t>
            </a:r>
          </a:p>
          <a:p>
            <a:endParaRPr lang="hr-HR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73D36580-7F81-4104-AB54-AB1E06B3EC58}"/>
              </a:ext>
            </a:extLst>
          </p:cNvPr>
          <p:cNvSpPr/>
          <p:nvPr/>
        </p:nvSpPr>
        <p:spPr>
          <a:xfrm>
            <a:off x="4419600" y="861825"/>
            <a:ext cx="5680363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hr-HR" sz="3600" dirty="0">
                <a:solidFill>
                  <a:srgbClr val="0070C0"/>
                </a:solidFill>
                <a:latin typeface="Arial"/>
                <a:cs typeface="Arial"/>
              </a:rPr>
              <a:t>ZAŠTO JE VAŽNO ČITATI?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2965038-DAC3-4409-A5DD-E8E77CB10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4" y="2143462"/>
            <a:ext cx="3709555" cy="363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8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72"/>
    </mc:Choice>
    <mc:Fallback xmlns="">
      <p:transition spd="slow" advTm="2347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0F5F1630-238B-40DC-8034-1561F372B489}"/>
              </a:ext>
            </a:extLst>
          </p:cNvPr>
          <p:cNvSpPr/>
          <p:nvPr/>
        </p:nvSpPr>
        <p:spPr>
          <a:xfrm>
            <a:off x="1018309" y="2026227"/>
            <a:ext cx="7145767" cy="35086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LEKTIRA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- sastavni dio nastave hrvatskoga jezika u školama. 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Proširuje znanje, pomaže pri razmišljanju, zaključivanju i potiče kognitivni razvoj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Čitanje nam omogućuje da bolje razumijemo svoje i tuđe živote,  potiče kreativnost, kritičko mišljenje i suosjećanje.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3D77064-ED1D-4BAB-B9A4-EF2F5FBFA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78" y="599209"/>
            <a:ext cx="2557897" cy="5115794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26CFA145-C9AE-4F0B-9418-A0155E906F14}"/>
              </a:ext>
            </a:extLst>
          </p:cNvPr>
          <p:cNvSpPr/>
          <p:nvPr/>
        </p:nvSpPr>
        <p:spPr>
          <a:xfrm>
            <a:off x="2234229" y="505691"/>
            <a:ext cx="576369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sz="3600" dirty="0">
                <a:solidFill>
                  <a:srgbClr val="0070C0"/>
                </a:solidFill>
              </a:rPr>
              <a:t>KAKO NAM POMAŽE LEKTIRA </a:t>
            </a:r>
          </a:p>
          <a:p>
            <a:pPr algn="ctr"/>
            <a:r>
              <a:rPr lang="hr-HR" sz="3600" dirty="0">
                <a:solidFill>
                  <a:srgbClr val="0070C0"/>
                </a:solidFill>
              </a:rPr>
              <a:t>U ODRASTANJU? </a:t>
            </a:r>
          </a:p>
        </p:txBody>
      </p:sp>
    </p:spTree>
    <p:extLst>
      <p:ext uri="{BB962C8B-B14F-4D97-AF65-F5344CB8AC3E}">
        <p14:creationId xmlns:p14="http://schemas.microsoft.com/office/powerpoint/2010/main" val="200503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72"/>
    </mc:Choice>
    <mc:Fallback xmlns="">
      <p:transition spd="slow" advTm="2347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32B7B6AF-357F-40CF-B742-653248359E9B}"/>
              </a:ext>
            </a:extLst>
          </p:cNvPr>
          <p:cNvSpPr/>
          <p:nvPr/>
        </p:nvSpPr>
        <p:spPr>
          <a:xfrm>
            <a:off x="917863" y="1782771"/>
            <a:ext cx="9088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DBC6FD18-D2A8-4184-B261-D856117228F9}"/>
              </a:ext>
            </a:extLst>
          </p:cNvPr>
          <p:cNvSpPr/>
          <p:nvPr/>
        </p:nvSpPr>
        <p:spPr>
          <a:xfrm>
            <a:off x="5268191" y="2367546"/>
            <a:ext cx="6670964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ponuđenih slova složi naslov poznatog romana za djecu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26EEF75-4892-4A58-97C7-4B0ABD681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59" y="1101961"/>
            <a:ext cx="4239490" cy="4239490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CCEF2604-630F-48FD-A314-CCE90CEC5447}"/>
              </a:ext>
            </a:extLst>
          </p:cNvPr>
          <p:cNvSpPr/>
          <p:nvPr/>
        </p:nvSpPr>
        <p:spPr>
          <a:xfrm>
            <a:off x="6366164" y="1294142"/>
            <a:ext cx="47625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r-H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ANAGRAM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EE0324BD-FBAE-45E4-B960-45BB380BF1E2}"/>
              </a:ext>
            </a:extLst>
          </p:cNvPr>
          <p:cNvSpPr/>
          <p:nvPr/>
        </p:nvSpPr>
        <p:spPr>
          <a:xfrm>
            <a:off x="4778949" y="4107690"/>
            <a:ext cx="731845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https://wordwall.net/resource/26992889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31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32"/>
    </mc:Choice>
    <mc:Fallback xmlns="">
      <p:transition spd="slow" advTm="2673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143E6D7E-EC25-4FA6-A828-DAE15E2243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05" t="11970" r="9829" b="12121"/>
          <a:stretch/>
        </p:blipFill>
        <p:spPr>
          <a:xfrm>
            <a:off x="3950350" y="1589809"/>
            <a:ext cx="7446104" cy="3926839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4B8FF28C-220D-467D-9343-8747D441A8FF}"/>
              </a:ext>
            </a:extLst>
          </p:cNvPr>
          <p:cNvSpPr/>
          <p:nvPr/>
        </p:nvSpPr>
        <p:spPr>
          <a:xfrm>
            <a:off x="2765641" y="438409"/>
            <a:ext cx="6660718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hr-HR" sz="2800" dirty="0">
                <a:solidFill>
                  <a:srgbClr val="0070C0"/>
                </a:solidFill>
                <a:latin typeface="Arial"/>
                <a:cs typeface="Arial"/>
              </a:rPr>
              <a:t>GDJE PRONAĆI I ČITATI LEKTIRE MREŽNO?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E1FB51EF-123F-4E56-947C-DBCDF2B740DF}"/>
              </a:ext>
            </a:extLst>
          </p:cNvPr>
          <p:cNvSpPr/>
          <p:nvPr/>
        </p:nvSpPr>
        <p:spPr>
          <a:xfrm>
            <a:off x="182482" y="4239491"/>
            <a:ext cx="360880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</a:rPr>
              <a:t>https://lektire.skole.hr/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F32510AA-E9B8-4C6F-88F7-888E912E29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6" y="1386537"/>
            <a:ext cx="2695597" cy="2463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704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74"/>
    </mc:Choice>
    <mc:Fallback xmlns="">
      <p:transition spd="slow" advTm="2857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32B7B6AF-357F-40CF-B742-653248359E9B}"/>
              </a:ext>
            </a:extLst>
          </p:cNvPr>
          <p:cNvSpPr/>
          <p:nvPr/>
        </p:nvSpPr>
        <p:spPr>
          <a:xfrm>
            <a:off x="917863" y="1782771"/>
            <a:ext cx="9088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4BCE48C-0EA2-40E6-A98B-2D21DDAC08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10" t="11212" r="20397" b="16666"/>
          <a:stretch/>
        </p:blipFill>
        <p:spPr>
          <a:xfrm>
            <a:off x="3435927" y="1782771"/>
            <a:ext cx="5320146" cy="3664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Pravokutnik 15">
            <a:extLst>
              <a:ext uri="{FF2B5EF4-FFF2-40B4-BE49-F238E27FC236}">
                <a16:creationId xmlns:a16="http://schemas.microsoft.com/office/drawing/2014/main" id="{39F7F585-3944-4A06-9AA0-B1BCF96E051A}"/>
              </a:ext>
            </a:extLst>
          </p:cNvPr>
          <p:cNvSpPr/>
          <p:nvPr/>
        </p:nvSpPr>
        <p:spPr>
          <a:xfrm>
            <a:off x="3870614" y="699472"/>
            <a:ext cx="47625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PRIJAVA U SUSTAV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001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32"/>
    </mc:Choice>
    <mc:Fallback xmlns="">
      <p:transition spd="slow" advTm="2673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32B7B6AF-357F-40CF-B742-653248359E9B}"/>
              </a:ext>
            </a:extLst>
          </p:cNvPr>
          <p:cNvSpPr/>
          <p:nvPr/>
        </p:nvSpPr>
        <p:spPr>
          <a:xfrm>
            <a:off x="917863" y="1782771"/>
            <a:ext cx="9088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7AA0305E-39C4-4778-A9EC-506E2D654057}"/>
              </a:ext>
            </a:extLst>
          </p:cNvPr>
          <p:cNvSpPr/>
          <p:nvPr/>
        </p:nvSpPr>
        <p:spPr>
          <a:xfrm>
            <a:off x="6095999" y="813275"/>
            <a:ext cx="5552209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hr-HR" sz="2000" dirty="0">
                <a:solidFill>
                  <a:srgbClr val="0070C0"/>
                </a:solidFill>
                <a:latin typeface="Arial"/>
                <a:cs typeface="Arial"/>
              </a:rPr>
              <a:t>UNESCO-ovo izvješće o dostupnosti vode i bogatstvu izvora Hrvatsku pak smješta među prvih pet u Europi i među 40-ak najbogatijih zemalja svijeta.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FA07593-41C5-4C02-BA55-52CB6878F8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7" t="12272" r="11705" b="13939"/>
          <a:stretch/>
        </p:blipFill>
        <p:spPr>
          <a:xfrm>
            <a:off x="760267" y="571499"/>
            <a:ext cx="10671464" cy="5060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787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79"/>
    </mc:Choice>
    <mc:Fallback xmlns="">
      <p:transition spd="slow" advTm="17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3896EC05-AA9A-48C1-A177-2F2F86916C7E}"/>
              </a:ext>
            </a:extLst>
          </p:cNvPr>
          <p:cNvSpPr/>
          <p:nvPr/>
        </p:nvSpPr>
        <p:spPr>
          <a:xfrm>
            <a:off x="2763530" y="1776983"/>
            <a:ext cx="8344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https://www.canva.com/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7FE6748C-6907-4441-929E-BBBAEAC14D72}"/>
              </a:ext>
            </a:extLst>
          </p:cNvPr>
          <p:cNvSpPr/>
          <p:nvPr/>
        </p:nvSpPr>
        <p:spPr>
          <a:xfrm>
            <a:off x="1406974" y="435372"/>
            <a:ext cx="9700907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 KOJI ĆEMO KORISTITI ZA IZRADU </a:t>
            </a:r>
          </a:p>
          <a:p>
            <a:pPr algn="ctr"/>
            <a:r>
              <a:rPr lang="pl-PL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PREZENTACIJE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1C7A52-C94D-4D90-84F9-13B9EB23C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042" y="2607980"/>
            <a:ext cx="5505118" cy="3096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809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81"/>
    </mc:Choice>
    <mc:Fallback xmlns="">
      <p:transition spd="slow" advTm="3098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9.2|2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5|7.8|2.1|2.2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9|3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9.2|2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6|5.7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9|6.3|2.8|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9|6.3|2.8|5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9|6.3|2.8|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9|6.3|2.8|5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9|6.3|2.8|5.5"/>
</p:tagLst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5610D1D3-D29F-4FBF-B833-68BC22585F07}" vid="{09EF8C6F-E890-41AF-8CEC-C03A85828729}"/>
    </a:ext>
  </a:extLst>
</a:theme>
</file>

<file path=ppt/theme/theme2.xml><?xml version="1.0" encoding="utf-8"?>
<a:theme xmlns:a="http://schemas.openxmlformats.org/drawingml/2006/main" name="Značka">
  <a:themeElements>
    <a:clrScheme name="Značka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Značka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čk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2B645863A9A644AC0F5DF9843623BA" ma:contentTypeVersion="7" ma:contentTypeDescription="Create a new document." ma:contentTypeScope="" ma:versionID="a94792ec7046bb6ee99a7ae0ccedcd79">
  <xsd:schema xmlns:xsd="http://www.w3.org/2001/XMLSchema" xmlns:xs="http://www.w3.org/2001/XMLSchema" xmlns:p="http://schemas.microsoft.com/office/2006/metadata/properties" xmlns:ns2="fe5bea7e-3616-41dc-8fa0-d5e0ae377d0b" targetNamespace="http://schemas.microsoft.com/office/2006/metadata/properties" ma:root="true" ma:fieldsID="c68193f4adebb3e337eff1a40e808b3d" ns2:_="">
    <xsd:import namespace="fe5bea7e-3616-41dc-8fa0-d5e0ae377d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bea7e-3616-41dc-8fa0-d5e0ae377d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4DB54F-FD08-42C2-9682-846CD1314F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E29A2D-E997-47CD-859F-125D5968F0B1}">
  <ds:schemaRefs>
    <ds:schemaRef ds:uri="http://schemas.microsoft.com/office/2006/metadata/properties"/>
    <ds:schemaRef ds:uri="fe5bea7e-3616-41dc-8fa0-d5e0ae377d0b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D26C89C-DEF3-44A0-AC60-C919AD5B96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5bea7e-3616-41dc-8fa0-d5e0ae377d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7693</TotalTime>
  <Words>723</Words>
  <Application>Microsoft Office PowerPoint</Application>
  <PresentationFormat>Široki zaslon</PresentationFormat>
  <Paragraphs>116</Paragraphs>
  <Slides>26</Slides>
  <Notes>21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Gill Sans MT</vt:lpstr>
      <vt:lpstr>Impact</vt:lpstr>
      <vt:lpstr>Segoe UI Semilight</vt:lpstr>
      <vt:lpstr>Theme3</vt:lpstr>
      <vt:lpstr>Značka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MZO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Blaženka Knežević</dc:creator>
  <cp:lastModifiedBy>Blaženka Knežević</cp:lastModifiedBy>
  <cp:revision>1014</cp:revision>
  <dcterms:created xsi:type="dcterms:W3CDTF">2020-09-02T18:02:55Z</dcterms:created>
  <dcterms:modified xsi:type="dcterms:W3CDTF">2024-06-11T21:57:18Z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0x010100582B645863A9A644AC0F5DF9843623BA</vt:lpwstr>
  </property>
</Properties>
</file>