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5" r:id="rId5"/>
  </p:sldMasterIdLst>
  <p:notesMasterIdLst>
    <p:notesMasterId r:id="rId23"/>
  </p:notesMasterIdLst>
  <p:sldIdLst>
    <p:sldId id="266" r:id="rId6"/>
    <p:sldId id="279" r:id="rId7"/>
    <p:sldId id="285" r:id="rId8"/>
    <p:sldId id="286" r:id="rId9"/>
    <p:sldId id="283" r:id="rId10"/>
    <p:sldId id="287" r:id="rId11"/>
    <p:sldId id="293" r:id="rId12"/>
    <p:sldId id="284" r:id="rId13"/>
    <p:sldId id="282" r:id="rId14"/>
    <p:sldId id="290" r:id="rId15"/>
    <p:sldId id="289" r:id="rId16"/>
    <p:sldId id="280" r:id="rId17"/>
    <p:sldId id="294" r:id="rId18"/>
    <p:sldId id="295" r:id="rId19"/>
    <p:sldId id="296" r:id="rId20"/>
    <p:sldId id="29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el" initials="Lo" lastIdx="2" clrIdx="0">
    <p:extLst>
      <p:ext uri="{19B8F6BF-5375-455C-9EA6-DF929625EA0E}">
        <p15:presenceInfo xmlns:p15="http://schemas.microsoft.com/office/powerpoint/2012/main" userId="S::lfilipic_ihjj.hr#ext#@carnet.onmicrosoft.com::a13a0cad-c2f5-4ce4-9ca4-6d8190b3c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CFA6"/>
    <a:srgbClr val="CCFFCC"/>
    <a:srgbClr val="EC7E24"/>
    <a:srgbClr val="9ADFF8"/>
    <a:srgbClr val="A5E3F9"/>
    <a:srgbClr val="BCEAFA"/>
    <a:srgbClr val="D5E7FB"/>
    <a:srgbClr val="F0771C"/>
    <a:srgbClr val="EDECEB"/>
    <a:srgbClr val="DA3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89539" autoAdjust="0"/>
  </p:normalViewPr>
  <p:slideViewPr>
    <p:cSldViewPr snapToGrid="0">
      <p:cViewPr varScale="1">
        <p:scale>
          <a:sx n="73" d="100"/>
          <a:sy n="73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3C4D-20BC-49BA-A6A2-7474D3409D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0948-2889-4311-A898-D8F9A3A4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atin typeface="Diavlo Medium"/>
              </a:rPr>
              <a:t>Na samom početku za vas imam jedno pitanje. „</a:t>
            </a:r>
            <a:r>
              <a:rPr lang="hr-H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radite u trenutku dok pregledavate ovu lekciju?” </a:t>
            </a:r>
            <a:r>
              <a:rPr lang="hr-HR" sz="1200" dirty="0">
                <a:solidFill>
                  <a:srgbClr val="0070C0"/>
                </a:solidFill>
                <a:latin typeface="Diavlo Medium"/>
                <a:cs typeface="Arial" panose="020B0604020202020204" pitchFamily="34" charset="0"/>
              </a:rPr>
              <a:t>V</a:t>
            </a:r>
            <a:r>
              <a:rPr lang="hr-HR" dirty="0">
                <a:latin typeface="Diavlo Medium"/>
              </a:rPr>
              <a:t>rlo vjerojatno sada sjedite za vašim računalom ili sličnim uređajem. </a:t>
            </a:r>
            <a:r>
              <a:rPr lang="hr-H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Zastanite na trenutak i pogledajte kako sada sjedite?  Što mislite, sjedite li pravilno?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Nepravilan položaj kod sjedenja pred računalom može ugroziti vaše zdravlje!</a:t>
            </a:r>
            <a:r>
              <a:rPr lang="hr-HR" sz="1200" b="0" i="0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dirty="0">
                <a:latin typeface="Diavlo Medium"/>
              </a:rPr>
              <a:t>Na što sve morate obratiti pažnju dok ste za računalom, kako optimalno rasporediti vrijeme uz računalo, saznajte tijekom ove  lekcije.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Kakvih se ozljeda, bolova i zdravstvenih problema, povezanih s radom na računalu možete sjetiti (bolovi u </a:t>
            </a:r>
            <a:r>
              <a:rPr lang="hr-H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hr-H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vratu, donjem dijelu leđa, laktu, ručnom zglobu...)? 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Kao uvod u temu pogledajte video koji prikazuje kako zauzeti pravilan položaj dok sjedimo za računalom. Poveznica na video: https://youtu.be/PJOpfegNfRA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Nabavite što je više moguće ergonomske opreme(stolac, tipkovnica, miš, podložak za miš) koja će vam pomoći da vaše tijelo bude u što ispravnijem položaju i na taj način spriječite bolove u rukama. leđima.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Kretanje i vježbanje je važno za pravilan rast i razvoj.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Boravati</a:t>
            </a:r>
            <a:r>
              <a:rPr lang="hr-HR" dirty="0"/>
              <a:t> u prirodi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poveznici se nalazi video s prikladnim vježbama za razgibavanje.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7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9254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4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3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61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49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8171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846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104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0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4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212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ZVToZ3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t.ly/3bFz8jy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JOpfegNfRA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2DA6491-5B83-458A-9744-A9C3072CBC8A}"/>
              </a:ext>
            </a:extLst>
          </p:cNvPr>
          <p:cNvSpPr/>
          <p:nvPr/>
        </p:nvSpPr>
        <p:spPr>
          <a:xfrm>
            <a:off x="1342103" y="1284964"/>
            <a:ext cx="95077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Informatika, 4. razred</a:t>
            </a:r>
          </a:p>
          <a:p>
            <a:pPr algn="ctr"/>
            <a:b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Brinem se za svoje zdravlje </a:t>
            </a:r>
            <a:endParaRPr lang="hr-HR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hr-HR" sz="3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hr-HR" sz="3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BD0064-A172-4B95-93F3-5EDC85CC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4" y="2608117"/>
            <a:ext cx="2029483" cy="30418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7EDB28B-C241-4862-8B9D-76B4726C3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50" y="2578438"/>
            <a:ext cx="1724475" cy="29120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6CA241-197C-4270-AC38-37BDB6E21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1" y="2971800"/>
            <a:ext cx="2593570" cy="2431472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76BD5EFF-2D2C-4525-B113-4D6EC20F8193}"/>
              </a:ext>
            </a:extLst>
          </p:cNvPr>
          <p:cNvSpPr/>
          <p:nvPr/>
        </p:nvSpPr>
        <p:spPr>
          <a:xfrm>
            <a:off x="727364" y="810492"/>
            <a:ext cx="110870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 raspored dnevnih aktivnosti tako da naizmjence malo radite na računalu, a malo se bavite nekim drugim aktivnostima za koje nije potrebna tipkovnica.</a:t>
            </a:r>
            <a:endParaRPr lang="hr-HR" sz="32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9D1C15-A02F-412F-A9BE-60D1D955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" y="114300"/>
            <a:ext cx="10827327" cy="570126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8E399F2-4DCE-43F8-B9F9-B8F94426BDAA}"/>
              </a:ext>
            </a:extLst>
          </p:cNvPr>
          <p:cNvSpPr txBox="1"/>
          <p:nvPr/>
        </p:nvSpPr>
        <p:spPr>
          <a:xfrm>
            <a:off x="6095999" y="1527464"/>
            <a:ext cx="414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Boraviti u prirodi</a:t>
            </a:r>
          </a:p>
        </p:txBody>
      </p:sp>
    </p:spTree>
    <p:extLst>
      <p:ext uri="{BB962C8B-B14F-4D97-AF65-F5344CB8AC3E}">
        <p14:creationId xmlns:p14="http://schemas.microsoft.com/office/powerpoint/2010/main" val="350140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02F56E5-FD9C-468E-B15C-EDC14D80A557}"/>
              </a:ext>
            </a:extLst>
          </p:cNvPr>
          <p:cNvSpPr txBox="1"/>
          <p:nvPr/>
        </p:nvSpPr>
        <p:spPr>
          <a:xfrm>
            <a:off x="4069773" y="3179618"/>
            <a:ext cx="490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http://bit.ly/2ZVToZ3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0E359AF-4245-4DAF-80F7-7EBDE208F205}"/>
              </a:ext>
            </a:extLst>
          </p:cNvPr>
          <p:cNvSpPr/>
          <p:nvPr/>
        </p:nvSpPr>
        <p:spPr>
          <a:xfrm>
            <a:off x="852054" y="696011"/>
            <a:ext cx="10764982" cy="2130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ZADATAK</a:t>
            </a:r>
          </a:p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Izradite tjedni plan korištenja računala u digitalnom alatu </a:t>
            </a:r>
            <a:r>
              <a:rPr lang="hr-H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 pomoć gotovih predložaka. Rasporedite vrijeme za učenje, igru, zabavu i sport.</a:t>
            </a:r>
          </a:p>
        </p:txBody>
      </p:sp>
    </p:spTree>
    <p:extLst>
      <p:ext uri="{BB962C8B-B14F-4D97-AF65-F5344CB8AC3E}">
        <p14:creationId xmlns:p14="http://schemas.microsoft.com/office/powerpoint/2010/main" val="324379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EC73518-BB0E-4FD4-B76F-F7BA171F660C}"/>
              </a:ext>
            </a:extLst>
          </p:cNvPr>
          <p:cNvSpPr/>
          <p:nvPr/>
        </p:nvSpPr>
        <p:spPr>
          <a:xfrm>
            <a:off x="2244437" y="550539"/>
            <a:ext cx="8375072" cy="8834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ODABIR  PREDLOŠKA  TJEDNOG PLANA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D48539-DD19-4B67-AB6F-97D12670B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8" r="2926" b="11363"/>
          <a:stretch/>
        </p:blipFill>
        <p:spPr>
          <a:xfrm>
            <a:off x="1310806" y="1573333"/>
            <a:ext cx="10605180" cy="49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0E26F14-A6F3-4281-B700-302278709293}"/>
              </a:ext>
            </a:extLst>
          </p:cNvPr>
          <p:cNvSpPr/>
          <p:nvPr/>
        </p:nvSpPr>
        <p:spPr>
          <a:xfrm>
            <a:off x="1908464" y="696011"/>
            <a:ext cx="8375072" cy="9145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UREĐIVANJE: dodavanje teksta i slika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581A12-85FE-40B1-98D4-254CDA53E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2" r="20824" b="10149"/>
          <a:stretch/>
        </p:blipFill>
        <p:spPr>
          <a:xfrm>
            <a:off x="1708769" y="1716527"/>
            <a:ext cx="9688154" cy="51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2582321-115F-467F-BD0D-852A1E5E722F}"/>
              </a:ext>
            </a:extLst>
          </p:cNvPr>
          <p:cNvSpPr/>
          <p:nvPr/>
        </p:nvSpPr>
        <p:spPr>
          <a:xfrm>
            <a:off x="559193" y="1601075"/>
            <a:ext cx="5008418" cy="2961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SPREMANJE PREDLOŠKA I DIJELJENJE U VIRTUALNOJ UČIONICI NA TEAMSIMA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DBC9CD-44D3-4957-BAB4-30712A37E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05" t="8635" b="11970"/>
          <a:stretch/>
        </p:blipFill>
        <p:spPr>
          <a:xfrm>
            <a:off x="5903770" y="1030632"/>
            <a:ext cx="5917808" cy="4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8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09DFA54-4E6F-479C-83A9-556265D7E656}"/>
              </a:ext>
            </a:extLst>
          </p:cNvPr>
          <p:cNvSpPr txBox="1"/>
          <p:nvPr/>
        </p:nvSpPr>
        <p:spPr>
          <a:xfrm>
            <a:off x="1433945" y="3429000"/>
            <a:ext cx="498763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http://bit.ly/3bFz8jy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2D2C8E-73FA-4111-B0CC-7F135BC7E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464" y="2123465"/>
            <a:ext cx="3380509" cy="338050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01EF31C-8B4F-4161-90D0-C8708895030B}"/>
              </a:ext>
            </a:extLst>
          </p:cNvPr>
          <p:cNvSpPr txBox="1"/>
          <p:nvPr/>
        </p:nvSpPr>
        <p:spPr>
          <a:xfrm>
            <a:off x="890155" y="969305"/>
            <a:ext cx="1041169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 ILI LOŠE NAVIKE ?</a:t>
            </a:r>
          </a:p>
        </p:txBody>
      </p:sp>
    </p:spTree>
    <p:extLst>
      <p:ext uri="{BB962C8B-B14F-4D97-AF65-F5344CB8AC3E}">
        <p14:creationId xmlns:p14="http://schemas.microsoft.com/office/powerpoint/2010/main" val="117378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CA7B7C8-0E51-49DC-9493-E9D8EF4E6685}"/>
              </a:ext>
            </a:extLst>
          </p:cNvPr>
          <p:cNvSpPr/>
          <p:nvPr/>
        </p:nvSpPr>
        <p:spPr>
          <a:xfrm>
            <a:off x="1650124" y="3252354"/>
            <a:ext cx="9627476" cy="229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https://www.gonoodle.com/videos/NXQArX/wake-up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CDAC602-3262-4FE9-AF95-3E7268FDDEE5}"/>
              </a:ext>
            </a:extLst>
          </p:cNvPr>
          <p:cNvSpPr txBox="1"/>
          <p:nvPr/>
        </p:nvSpPr>
        <p:spPr>
          <a:xfrm>
            <a:off x="3250800" y="778602"/>
            <a:ext cx="604775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KRAJU SATA SE RAZGIBAJMO!!!</a:t>
            </a:r>
          </a:p>
        </p:txBody>
      </p:sp>
    </p:spTree>
    <p:extLst>
      <p:ext uri="{BB962C8B-B14F-4D97-AF65-F5344CB8AC3E}">
        <p14:creationId xmlns:p14="http://schemas.microsoft.com/office/powerpoint/2010/main" val="232236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603ABF-BDEA-4B55-B666-F15DC19DFED4}"/>
              </a:ext>
            </a:extLst>
          </p:cNvPr>
          <p:cNvSpPr/>
          <p:nvPr/>
        </p:nvSpPr>
        <p:spPr>
          <a:xfrm>
            <a:off x="1383321" y="499985"/>
            <a:ext cx="8801622" cy="47705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Ishodi: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osvijestiti važnost vremenskog ograničenja uporabe računalne tehnologije i zdravstvenih posljedica dugotrajnog sjedenja za računalom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primjenjivati upute za očuvanje zdravlja pri radu s računalom.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izvoditi vježbe istezanja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osmisliti tjedni plan korištenja računala u digitalnom alatu </a:t>
            </a:r>
            <a:r>
              <a:rPr lang="hr-H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objaviti ga na </a:t>
            </a:r>
            <a:r>
              <a:rPr lang="hr-H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LinoIt</a:t>
            </a: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ploči.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52"/>
    </mc:Choice>
    <mc:Fallback xmlns="">
      <p:transition spd="slow" advTm="405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21C7468-7C19-4309-BA6C-DE126C194E05}"/>
              </a:ext>
            </a:extLst>
          </p:cNvPr>
          <p:cNvSpPr/>
          <p:nvPr/>
        </p:nvSpPr>
        <p:spPr>
          <a:xfrm>
            <a:off x="715242" y="920120"/>
            <a:ext cx="5477740" cy="2040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radite u trenutku dok pregledavate ovu lekciju?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24F3778-1703-4B6A-AA15-6DE26528364B}"/>
              </a:ext>
            </a:extLst>
          </p:cNvPr>
          <p:cNvSpPr/>
          <p:nvPr/>
        </p:nvSpPr>
        <p:spPr>
          <a:xfrm>
            <a:off x="715242" y="3657777"/>
            <a:ext cx="5477740" cy="2040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Zastanite na trenutak i pogledajte kako sada sjedite?  Što mislite, sjedite li pravilno?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F951992-2479-43F8-B368-2949A5369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64" y="1070264"/>
            <a:ext cx="5113192" cy="40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6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A13818C-71A8-4CC2-9AB6-C351A5749B52}"/>
              </a:ext>
            </a:extLst>
          </p:cNvPr>
          <p:cNvSpPr/>
          <p:nvPr/>
        </p:nvSpPr>
        <p:spPr>
          <a:xfrm>
            <a:off x="574964" y="735955"/>
            <a:ext cx="66675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se sve događa kada provodimo previše vremena sjedeći u neispravnom položaju? 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Neispravni i pogrbljeni sjedilački položaj opterećuje diskove kralježnice. Rezultat su ukočenost u vratu, leđima, ramenima i nogama. 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u svemu, loše sjedenje nema niti jednu pozitivnu posljedicu.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1D2BBD-F567-4F56-9B9E-F9F681C15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42" y="1035914"/>
            <a:ext cx="3520785" cy="41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7F1A6A60-2C4F-4353-B5F0-9AC46566859B}"/>
              </a:ext>
            </a:extLst>
          </p:cNvPr>
          <p:cNvSpPr/>
          <p:nvPr/>
        </p:nvSpPr>
        <p:spPr>
          <a:xfrm>
            <a:off x="881634" y="1076200"/>
            <a:ext cx="6923533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su prijenosna računala sve dostupnija, sve je više i onih koji računala koriste napola ležeći, sjedeći na podu svijenih leđa... radite li puno na prijenosnom računalu, vrijede sva pravila kao i za stolna računala, a za dugotrajni rad dobro je imati dodatnu tipkovnicu i miša, koji će omogućiti prirodniji položaj ruku</a:t>
            </a:r>
            <a:endParaRPr lang="hr-HR" sz="32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32AF94C-02D2-43E9-99D9-210C6642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871" y="828904"/>
            <a:ext cx="2670279" cy="22252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18F8DF-B897-4941-B11E-5704EF29C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36" y="3054137"/>
            <a:ext cx="267027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režni medijski sadržaji 4" title="How to set properly while  using the Computer">
            <a:hlinkClick r:id="" action="ppaction://media"/>
            <a:extLst>
              <a:ext uri="{FF2B5EF4-FFF2-40B4-BE49-F238E27FC236}">
                <a16:creationId xmlns:a16="http://schemas.microsoft.com/office/drawing/2014/main" id="{ABD09A98-2802-42CA-A66A-982B449A00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9662" y="226815"/>
            <a:ext cx="9972675" cy="56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0075919-7F9A-40D0-A4E3-038E643075BD}"/>
              </a:ext>
            </a:extLst>
          </p:cNvPr>
          <p:cNvSpPr/>
          <p:nvPr/>
        </p:nvSpPr>
        <p:spPr>
          <a:xfrm>
            <a:off x="779318" y="1622581"/>
            <a:ext cx="5316681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znanstvena disciplina čiji je zadatak  istražiti ljudski organizam i ponašanje, te pruža podatke o prilagodbi predmeta s kojima čovjek dolazi u kontakt kako bi se smanjili rizici od ozljeda, bolova i zdravstvenih poteškoća. </a:t>
            </a:r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645734B-1437-421E-AD0E-C82489948AA4}"/>
              </a:ext>
            </a:extLst>
          </p:cNvPr>
          <p:cNvSpPr/>
          <p:nvPr/>
        </p:nvSpPr>
        <p:spPr>
          <a:xfrm>
            <a:off x="1300006" y="542697"/>
            <a:ext cx="959198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ERGONOMIJA NAM MOŽE POMOĆI</a:t>
            </a:r>
            <a:endParaRPr lang="hr-HR" sz="4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EDF28C-E6B0-4C01-8ACA-1795B203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62971"/>
            <a:ext cx="4970318" cy="33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78AF119-34ED-454A-B413-99B23331BC93}"/>
              </a:ext>
            </a:extLst>
          </p:cNvPr>
          <p:cNvSpPr/>
          <p:nvPr/>
        </p:nvSpPr>
        <p:spPr>
          <a:xfrm>
            <a:off x="574965" y="650577"/>
            <a:ext cx="6210299" cy="49859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su elementa koji moraju biti usklađeni za pravilno sjedenje: vaš stol, stolac i položaj vašeg tijela. </a:t>
            </a:r>
          </a:p>
          <a:p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Stopala držite ravno na podu, ne ispod stola ili stolice.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Noge trebaju biti pod kutom od 90°, dakle ne smijete sjediti previsoko niti prenisko. Koljena trebaju biti u visini kukova.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Kralježnica treba zadržati prirodan oblik slova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Ruke i </a:t>
            </a:r>
            <a:r>
              <a:rPr lang="hr-H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laktove</a:t>
            </a: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isto držite pod ugodnim kutom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Pripazite da vam je tekst malo ispod razine očiju, da ne čitate gledajući prema dolje.</a:t>
            </a:r>
            <a:endParaRPr lang="hr-HR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16A4F7C-8D81-4C92-97C9-29394FA0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t="10407" r="14282" b="6856"/>
          <a:stretch/>
        </p:blipFill>
        <p:spPr>
          <a:xfrm>
            <a:off x="7061259" y="1273548"/>
            <a:ext cx="4732423" cy="372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03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760781BE-CE27-4644-B19A-B1EDD9F17E9E}"/>
              </a:ext>
            </a:extLst>
          </p:cNvPr>
          <p:cNvSpPr/>
          <p:nvPr/>
        </p:nvSpPr>
        <p:spPr>
          <a:xfrm>
            <a:off x="803564" y="580709"/>
            <a:ext cx="6106390" cy="5109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r-HR" b="1" dirty="0">
              <a:solidFill>
                <a:srgbClr val="0070C0"/>
              </a:solidFill>
              <a:latin typeface="RobotoRegular"/>
            </a:endParaRPr>
          </a:p>
          <a:p>
            <a:r>
              <a:rPr lang="hr-H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„Bolje spriječiti nego….”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povremeno odmaknite pogled od zaslona i fokusirajte se na neke daljnje objekte 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vremena na vrijeme treptati čime se omogućuje normalno vlaženje oka a sprječava suhoća oka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razgibavati šake, kralježnicu i vrat</a:t>
            </a:r>
            <a:endParaRPr lang="hr-HR" sz="28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287BBD-B72B-4244-83EB-BE78B91A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07" y="823391"/>
            <a:ext cx="4448202" cy="48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26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5610D1D3-D29F-4FBF-B833-68BC22585F07}" vid="{09EF8C6F-E890-41AF-8CEC-C03A85828729}"/>
    </a:ext>
  </a:extLst>
</a:theme>
</file>

<file path=ppt/theme/theme2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B645863A9A644AC0F5DF9843623BA" ma:contentTypeVersion="7" ma:contentTypeDescription="Create a new document." ma:contentTypeScope="" ma:versionID="a94792ec7046bb6ee99a7ae0ccedcd79">
  <xsd:schema xmlns:xsd="http://www.w3.org/2001/XMLSchema" xmlns:xs="http://www.w3.org/2001/XMLSchema" xmlns:p="http://schemas.microsoft.com/office/2006/metadata/properties" xmlns:ns2="fe5bea7e-3616-41dc-8fa0-d5e0ae377d0b" targetNamespace="http://schemas.microsoft.com/office/2006/metadata/properties" ma:root="true" ma:fieldsID="c68193f4adebb3e337eff1a40e808b3d" ns2:_="">
    <xsd:import namespace="fe5bea7e-3616-41dc-8fa0-d5e0ae377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bea7e-3616-41dc-8fa0-d5e0ae377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DB54F-FD08-42C2-9682-846CD1314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29A2D-E997-47CD-859F-125D5968F0B1}">
  <ds:schemaRefs>
    <ds:schemaRef ds:uri="http://schemas.microsoft.com/office/2006/documentManagement/types"/>
    <ds:schemaRef ds:uri="http://purl.org/dc/dcmitype/"/>
    <ds:schemaRef ds:uri="http://www.w3.org/XML/1998/namespace"/>
    <ds:schemaRef ds:uri="fe5bea7e-3616-41dc-8fa0-d5e0ae377d0b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E44BC0C-FA16-4511-8985-4B368CC6C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bea7e-3616-41dc-8fa0-d5e0ae377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7065</TotalTime>
  <Words>651</Words>
  <Application>Microsoft Office PowerPoint</Application>
  <PresentationFormat>Široki zaslon</PresentationFormat>
  <Paragraphs>67</Paragraphs>
  <Slides>17</Slides>
  <Notes>9</Notes>
  <HiddenSlides>0</HiddenSlides>
  <MMClips>1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Diavlo Medium</vt:lpstr>
      <vt:lpstr>Gill Sans MT</vt:lpstr>
      <vt:lpstr>Impact</vt:lpstr>
      <vt:lpstr>RobotoRegular</vt:lpstr>
      <vt:lpstr>Segoe UI Semilight</vt:lpstr>
      <vt:lpstr>Theme3</vt:lpstr>
      <vt:lpstr>Značka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Blaženka Knežević</dc:creator>
  <cp:lastModifiedBy>Blaženka Knežević</cp:lastModifiedBy>
  <cp:revision>862</cp:revision>
  <dcterms:created xsi:type="dcterms:W3CDTF">2020-09-02T18:02:55Z</dcterms:created>
  <dcterms:modified xsi:type="dcterms:W3CDTF">2024-06-11T21:17:21Z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0x010100582B645863A9A644AC0F5DF9843623BA</vt:lpwstr>
  </property>
</Properties>
</file>