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4" r:id="rId4"/>
    <p:sldMasterId id="2147483678" r:id="rId5"/>
    <p:sldMasterId id="2147483681" r:id="rId6"/>
    <p:sldMasterId id="2147483684" r:id="rId7"/>
  </p:sldMasterIdLst>
  <p:notesMasterIdLst>
    <p:notesMasterId r:id="rId23"/>
  </p:notesMasterIdLst>
  <p:handoutMasterIdLst>
    <p:handoutMasterId r:id="rId24"/>
  </p:handoutMasterIdLst>
  <p:sldIdLst>
    <p:sldId id="266" r:id="rId8"/>
    <p:sldId id="279" r:id="rId9"/>
    <p:sldId id="499" r:id="rId10"/>
    <p:sldId id="502" r:id="rId11"/>
    <p:sldId id="498" r:id="rId12"/>
    <p:sldId id="503" r:id="rId13"/>
    <p:sldId id="500" r:id="rId14"/>
    <p:sldId id="497" r:id="rId15"/>
    <p:sldId id="501" r:id="rId16"/>
    <p:sldId id="504" r:id="rId17"/>
    <p:sldId id="505" r:id="rId18"/>
    <p:sldId id="506" r:id="rId19"/>
    <p:sldId id="507" r:id="rId20"/>
    <p:sldId id="509" r:id="rId21"/>
    <p:sldId id="508" r:id="rId22"/>
  </p:sldIdLst>
  <p:sldSz cx="12192000" cy="6858000"/>
  <p:notesSz cx="6858000" cy="9144000"/>
  <p:defaultTextStyle>
    <a:defPPr>
      <a:defRPr lang="hr-HR"/>
    </a:defPPr>
    <a:lvl1pPr marL="0" algn="l" defTabSz="914400" rtl="0" eaLnBrk="1" latinLnBrk="0" hangingPunct="1">
      <a:defRPr lang="hr-HR" sz="1800" kern="1200">
        <a:solidFill>
          <a:schemeClr val="tx1"/>
        </a:solidFill>
        <a:latin typeface="+mn-lt"/>
        <a:ea typeface="+mn-ea"/>
        <a:cs typeface="+mn-cs"/>
      </a:defRPr>
    </a:lvl1pPr>
    <a:lvl2pPr marL="457200" algn="l" defTabSz="914400" rtl="0" eaLnBrk="1" latinLnBrk="0" hangingPunct="1">
      <a:defRPr lang="hr-HR" sz="1800" kern="1200">
        <a:solidFill>
          <a:schemeClr val="tx1"/>
        </a:solidFill>
        <a:latin typeface="+mn-lt"/>
        <a:ea typeface="+mn-ea"/>
        <a:cs typeface="+mn-cs"/>
      </a:defRPr>
    </a:lvl2pPr>
    <a:lvl3pPr marL="914400" algn="l" defTabSz="914400" rtl="0" eaLnBrk="1" latinLnBrk="0" hangingPunct="1">
      <a:defRPr lang="hr-HR" sz="1800" kern="1200">
        <a:solidFill>
          <a:schemeClr val="tx1"/>
        </a:solidFill>
        <a:latin typeface="+mn-lt"/>
        <a:ea typeface="+mn-ea"/>
        <a:cs typeface="+mn-cs"/>
      </a:defRPr>
    </a:lvl3pPr>
    <a:lvl4pPr marL="1371600" algn="l" defTabSz="914400" rtl="0" eaLnBrk="1" latinLnBrk="0" hangingPunct="1">
      <a:defRPr lang="hr-HR" sz="1800" kern="1200">
        <a:solidFill>
          <a:schemeClr val="tx1"/>
        </a:solidFill>
        <a:latin typeface="+mn-lt"/>
        <a:ea typeface="+mn-ea"/>
        <a:cs typeface="+mn-cs"/>
      </a:defRPr>
    </a:lvl4pPr>
    <a:lvl5pPr marL="1828800" algn="l" defTabSz="914400" rtl="0" eaLnBrk="1" latinLnBrk="0" hangingPunct="1">
      <a:defRPr lang="hr-HR" sz="1800" kern="1200">
        <a:solidFill>
          <a:schemeClr val="tx1"/>
        </a:solidFill>
        <a:latin typeface="+mn-lt"/>
        <a:ea typeface="+mn-ea"/>
        <a:cs typeface="+mn-cs"/>
      </a:defRPr>
    </a:lvl5pPr>
    <a:lvl6pPr marL="2286000" algn="l" defTabSz="914400" rtl="0" eaLnBrk="1" latinLnBrk="0" hangingPunct="1">
      <a:defRPr lang="hr-HR" sz="1800" kern="1200">
        <a:solidFill>
          <a:schemeClr val="tx1"/>
        </a:solidFill>
        <a:latin typeface="+mn-lt"/>
        <a:ea typeface="+mn-ea"/>
        <a:cs typeface="+mn-cs"/>
      </a:defRPr>
    </a:lvl6pPr>
    <a:lvl7pPr marL="2743200" algn="l" defTabSz="914400" rtl="0" eaLnBrk="1" latinLnBrk="0" hangingPunct="1">
      <a:defRPr lang="hr-HR" sz="1800" kern="1200">
        <a:solidFill>
          <a:schemeClr val="tx1"/>
        </a:solidFill>
        <a:latin typeface="+mn-lt"/>
        <a:ea typeface="+mn-ea"/>
        <a:cs typeface="+mn-cs"/>
      </a:defRPr>
    </a:lvl7pPr>
    <a:lvl8pPr marL="3200400" algn="l" defTabSz="914400" rtl="0" eaLnBrk="1" latinLnBrk="0" hangingPunct="1">
      <a:defRPr lang="hr-HR" sz="1800" kern="1200">
        <a:solidFill>
          <a:schemeClr val="tx1"/>
        </a:solidFill>
        <a:latin typeface="+mn-lt"/>
        <a:ea typeface="+mn-ea"/>
        <a:cs typeface="+mn-cs"/>
      </a:defRPr>
    </a:lvl8pPr>
    <a:lvl9pPr marL="3657600" algn="l" defTabSz="914400" rtl="0" eaLnBrk="1" latinLnBrk="0" hangingPunct="1">
      <a:defRPr lang="hr-H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FF"/>
    <a:srgbClr val="9900FF"/>
    <a:srgbClr val="3991C7"/>
    <a:srgbClr val="2E82AF"/>
    <a:srgbClr val="FF00FF"/>
    <a:srgbClr val="FFBDFF"/>
    <a:srgbClr val="009ED6"/>
    <a:srgbClr val="FFCCFF"/>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ila, bez rešetk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 teme 1 - Isticanj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Bez stila, s rešetkom tablic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977" autoAdjust="0"/>
  </p:normalViewPr>
  <p:slideViewPr>
    <p:cSldViewPr>
      <p:cViewPr varScale="1">
        <p:scale>
          <a:sx n="68" d="100"/>
          <a:sy n="68" d="100"/>
        </p:scale>
        <p:origin x="1190" y="67"/>
      </p:cViewPr>
      <p:guideLst>
        <p:guide orient="horz" pos="2160"/>
        <p:guide pos="384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hr-HR" sz="1200"/>
            </a:lvl1pPr>
          </a:lstStyle>
          <a:p>
            <a:endParaRPr lang="hr-H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hr-HR" sz="1200"/>
            </a:lvl1pPr>
          </a:lstStyle>
          <a:p>
            <a:fld id="{D83FDC75-7F73-4A4A-A77C-09AADF00E0EA}" type="datetimeFigureOut">
              <a:rPr lang="hr-HR" smtClean="0"/>
              <a:pPr/>
              <a:t>14.6.2024.</a:t>
            </a:fld>
            <a:endParaRPr lang="hr-H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hr-HR" sz="1200"/>
            </a:lvl1pPr>
          </a:lstStyle>
          <a:p>
            <a:endParaRPr lang="hr-H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hr-HR" sz="1200"/>
            </a:lvl1pPr>
          </a:lstStyle>
          <a:p>
            <a:fld id="{459226BF-1F13-42D3-80DC-373E7ADD1EBC}" type="slidenum">
              <a:rPr lang="hr-HR" smtClean="0"/>
              <a:pPr/>
              <a:t>‹#›</a:t>
            </a:fld>
            <a:endParaRPr lang="hr-H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hr-H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hr-HR" sz="1200"/>
            </a:lvl1pPr>
          </a:lstStyle>
          <a:p>
            <a:fld id="{48AEF76B-3757-4A0B-AF93-28494465C1DD}" type="datetimeFigureOut">
              <a:pPr/>
              <a:t>14.6.2024.</a:t>
            </a:fld>
            <a:endParaRPr lang="hr-H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hr-H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hr-HR" sz="1200"/>
            </a:lvl1pPr>
          </a:lstStyle>
          <a:p>
            <a:fld id="{75693FD4-8F83-4EF7-AC3F-0DC0388986B0}" type="slidenum">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lang="hr-HR" sz="1200" kern="1200">
        <a:solidFill>
          <a:schemeClr val="tx1"/>
        </a:solidFill>
        <a:latin typeface="+mn-lt"/>
        <a:ea typeface="+mn-ea"/>
        <a:cs typeface="+mn-cs"/>
      </a:defRPr>
    </a:lvl1pPr>
    <a:lvl2pPr marL="457200" algn="l" defTabSz="914400" rtl="0" eaLnBrk="1" latinLnBrk="0" hangingPunct="1">
      <a:defRPr lang="hr-HR" sz="1200" kern="1200">
        <a:solidFill>
          <a:schemeClr val="tx1"/>
        </a:solidFill>
        <a:latin typeface="+mn-lt"/>
        <a:ea typeface="+mn-ea"/>
        <a:cs typeface="+mn-cs"/>
      </a:defRPr>
    </a:lvl2pPr>
    <a:lvl3pPr marL="914400" algn="l" defTabSz="914400" rtl="0" eaLnBrk="1" latinLnBrk="0" hangingPunct="1">
      <a:defRPr lang="hr-HR" sz="1200" kern="1200">
        <a:solidFill>
          <a:schemeClr val="tx1"/>
        </a:solidFill>
        <a:latin typeface="+mn-lt"/>
        <a:ea typeface="+mn-ea"/>
        <a:cs typeface="+mn-cs"/>
      </a:defRPr>
    </a:lvl3pPr>
    <a:lvl4pPr marL="1371600" algn="l" defTabSz="914400" rtl="0" eaLnBrk="1" latinLnBrk="0" hangingPunct="1">
      <a:defRPr lang="hr-HR" sz="1200" kern="1200">
        <a:solidFill>
          <a:schemeClr val="tx1"/>
        </a:solidFill>
        <a:latin typeface="+mn-lt"/>
        <a:ea typeface="+mn-ea"/>
        <a:cs typeface="+mn-cs"/>
      </a:defRPr>
    </a:lvl4pPr>
    <a:lvl5pPr marL="1828800" algn="l" defTabSz="914400" rtl="0" eaLnBrk="1" latinLnBrk="0" hangingPunct="1">
      <a:defRPr lang="hr-HR" sz="1200" kern="1200">
        <a:solidFill>
          <a:schemeClr val="tx1"/>
        </a:solidFill>
        <a:latin typeface="+mn-lt"/>
        <a:ea typeface="+mn-ea"/>
        <a:cs typeface="+mn-cs"/>
      </a:defRPr>
    </a:lvl5pPr>
    <a:lvl6pPr marL="2286000" algn="l" defTabSz="914400" rtl="0" eaLnBrk="1" latinLnBrk="0" hangingPunct="1">
      <a:defRPr lang="hr-HR" sz="1200" kern="1200">
        <a:solidFill>
          <a:schemeClr val="tx1"/>
        </a:solidFill>
        <a:latin typeface="+mn-lt"/>
        <a:ea typeface="+mn-ea"/>
        <a:cs typeface="+mn-cs"/>
      </a:defRPr>
    </a:lvl6pPr>
    <a:lvl7pPr marL="2743200" algn="l" defTabSz="914400" rtl="0" eaLnBrk="1" latinLnBrk="0" hangingPunct="1">
      <a:defRPr lang="hr-HR" sz="1200" kern="1200">
        <a:solidFill>
          <a:schemeClr val="tx1"/>
        </a:solidFill>
        <a:latin typeface="+mn-lt"/>
        <a:ea typeface="+mn-ea"/>
        <a:cs typeface="+mn-cs"/>
      </a:defRPr>
    </a:lvl7pPr>
    <a:lvl8pPr marL="3200400" algn="l" defTabSz="914400" rtl="0" eaLnBrk="1" latinLnBrk="0" hangingPunct="1">
      <a:defRPr lang="hr-HR" sz="1200" kern="1200">
        <a:solidFill>
          <a:schemeClr val="tx1"/>
        </a:solidFill>
        <a:latin typeface="+mn-lt"/>
        <a:ea typeface="+mn-ea"/>
        <a:cs typeface="+mn-cs"/>
      </a:defRPr>
    </a:lvl8pPr>
    <a:lvl9pPr marL="3657600" algn="l" defTabSz="914400" rtl="0" eaLnBrk="1" latinLnBrk="0" hangingPunct="1">
      <a:defRPr lang="hr-H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90948-2889-4311-A898-D8F9A3A4BB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128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indent="0">
              <a:buFont typeface="Arial" panose="020B0604020202020204" pitchFamily="34" charset="0"/>
              <a:buNone/>
            </a:pPr>
            <a:r>
              <a:rPr lang="hr-HR" sz="1200" kern="1200" dirty="0">
                <a:solidFill>
                  <a:schemeClr val="tx1"/>
                </a:solidFill>
                <a:effectLst/>
                <a:latin typeface="+mn-lt"/>
                <a:ea typeface="+mn-ea"/>
                <a:cs typeface="+mn-cs"/>
              </a:rPr>
              <a:t>Na današnjem satu ćete uz pomoć programa Word uređivati zaglavlje</a:t>
            </a:r>
            <a:r>
              <a:rPr lang="hr-HR" sz="1200" dirty="0">
                <a:solidFill>
                  <a:srgbClr val="0070C0"/>
                </a:solidFill>
                <a:latin typeface="Arial" panose="020B0604020202020204" pitchFamily="34" charset="0"/>
                <a:cs typeface="Arial" panose="020B0604020202020204" pitchFamily="34" charset="0"/>
              </a:rPr>
              <a:t> i podnožje Wordovog dokumenta, oblikovati tekst u stupcima, osobno ili u grupi osmisliti plan izrade razrednih novina, izraditi ih pohraniti u mapu digitalnih radova, dijeliti  i vršnjački vrednovati i na taj naći kreativno primijeniti  usvojene vještine u novim situacijama. </a:t>
            </a:r>
            <a:endParaRPr lang="hr-HR" sz="1200" kern="1200" dirty="0">
              <a:solidFill>
                <a:schemeClr val="tx1"/>
              </a:solidFill>
              <a:effectLst/>
              <a:latin typeface="+mn-lt"/>
              <a:ea typeface="+mn-ea"/>
              <a:cs typeface="+mn-cs"/>
            </a:endParaRPr>
          </a:p>
        </p:txBody>
      </p:sp>
      <p:sp>
        <p:nvSpPr>
          <p:cNvPr id="4" name="Rezervirano mjesto broja slajd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490948-2889-4311-A898-D8F9A3A4BB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7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200" dirty="0">
                <a:solidFill>
                  <a:schemeClr val="accent5">
                    <a:lumMod val="75000"/>
                  </a:schemeClr>
                </a:solidFill>
              </a:rPr>
              <a:t>Sve web stranice pisane su </a:t>
            </a:r>
            <a:r>
              <a:rPr lang="hr-HR" sz="1200" b="1" dirty="0">
                <a:solidFill>
                  <a:schemeClr val="accent5">
                    <a:lumMod val="75000"/>
                  </a:schemeClr>
                </a:solidFill>
              </a:rPr>
              <a:t>HTML </a:t>
            </a:r>
            <a:r>
              <a:rPr lang="hr-HR" sz="1200" dirty="0">
                <a:solidFill>
                  <a:schemeClr val="accent5">
                    <a:lumMod val="75000"/>
                  </a:schemeClr>
                </a:solidFill>
              </a:rPr>
              <a:t>jezikom (</a:t>
            </a:r>
            <a:r>
              <a:rPr lang="hr-HR" sz="1200" dirty="0" err="1">
                <a:solidFill>
                  <a:schemeClr val="accent5">
                    <a:lumMod val="75000"/>
                  </a:schemeClr>
                </a:solidFill>
              </a:rPr>
              <a:t>HyperText</a:t>
            </a:r>
            <a:r>
              <a:rPr lang="hr-HR" sz="1200" dirty="0">
                <a:solidFill>
                  <a:schemeClr val="accent5">
                    <a:lumMod val="75000"/>
                  </a:schemeClr>
                </a:solidFill>
              </a:rPr>
              <a:t> </a:t>
            </a:r>
            <a:r>
              <a:rPr lang="hr-HR" sz="1200" dirty="0" err="1">
                <a:solidFill>
                  <a:schemeClr val="accent5">
                    <a:lumMod val="75000"/>
                  </a:schemeClr>
                </a:solidFill>
              </a:rPr>
              <a:t>Markup</a:t>
            </a:r>
            <a:r>
              <a:rPr lang="hr-HR" sz="1200" dirty="0">
                <a:solidFill>
                  <a:schemeClr val="accent5">
                    <a:lumMod val="75000"/>
                  </a:schemeClr>
                </a:solidFill>
              </a:rPr>
              <a:t> </a:t>
            </a:r>
            <a:r>
              <a:rPr lang="hr-HR" sz="1200" dirty="0" err="1">
                <a:solidFill>
                  <a:schemeClr val="accent5">
                    <a:lumMod val="75000"/>
                  </a:schemeClr>
                </a:solidFill>
              </a:rPr>
              <a:t>Language</a:t>
            </a:r>
            <a:r>
              <a:rPr lang="hr-HR" sz="1200" dirty="0">
                <a:solidFill>
                  <a:schemeClr val="accent5">
                    <a:lumMod val="75000"/>
                  </a:schemeClr>
                </a:solidFill>
              </a:rPr>
              <a:t>), opisnom jeziku za izradu mrežnih stranica. </a:t>
            </a:r>
          </a:p>
          <a:p>
            <a:endParaRPr lang="hr-HR" sz="1200" dirty="0">
              <a:solidFill>
                <a:schemeClr val="accent5">
                  <a:lumMod val="75000"/>
                </a:schemeClr>
              </a:solidFill>
            </a:endParaRPr>
          </a:p>
          <a:p>
            <a:r>
              <a:rPr lang="hr-HR" sz="1200" dirty="0">
                <a:solidFill>
                  <a:schemeClr val="accent5">
                    <a:lumMod val="75000"/>
                  </a:schemeClr>
                </a:solidFill>
              </a:rPr>
              <a:t>HTML datoteka je tekstualna datoteka koja opisuje ili definira raspored sadržaja na mrežnim stranicama. </a:t>
            </a:r>
          </a:p>
          <a:p>
            <a:r>
              <a:rPr lang="hr-HR" dirty="0"/>
              <a:t>Pogledajmo kako to izgleda na primjeru škole u kojoj radim.</a:t>
            </a:r>
          </a:p>
        </p:txBody>
      </p:sp>
      <p:sp>
        <p:nvSpPr>
          <p:cNvPr id="4" name="Rezervirano mjesto broja slajda 3"/>
          <p:cNvSpPr>
            <a:spLocks noGrp="1"/>
          </p:cNvSpPr>
          <p:nvPr>
            <p:ph type="sldNum" sz="quarter" idx="5"/>
          </p:nvPr>
        </p:nvSpPr>
        <p:spPr/>
        <p:txBody>
          <a:bodyPr/>
          <a:lstStyle/>
          <a:p>
            <a:fld id="{75693FD4-8F83-4EF7-AC3F-0DC0388986B0}" type="slidenum">
              <a:rPr lang="hr-HR" smtClean="0"/>
              <a:pPr/>
              <a:t>3</a:t>
            </a:fld>
            <a:endParaRPr lang="hr-HR"/>
          </a:p>
        </p:txBody>
      </p:sp>
    </p:spTree>
    <p:extLst>
      <p:ext uri="{BB962C8B-B14F-4D97-AF65-F5344CB8AC3E}">
        <p14:creationId xmlns:p14="http://schemas.microsoft.com/office/powerpoint/2010/main" val="3093423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Lijevo je prikaz u mrežnom pregledniku kako ju mi vidimo a desno  je izgled  mrežne stranice  prikazane HTML kodom</a:t>
            </a:r>
          </a:p>
        </p:txBody>
      </p:sp>
      <p:sp>
        <p:nvSpPr>
          <p:cNvPr id="4" name="Rezervirano mjesto broja slajda 3"/>
          <p:cNvSpPr>
            <a:spLocks noGrp="1"/>
          </p:cNvSpPr>
          <p:nvPr>
            <p:ph type="sldNum" sz="quarter" idx="5"/>
          </p:nvPr>
        </p:nvSpPr>
        <p:spPr/>
        <p:txBody>
          <a:bodyPr/>
          <a:lstStyle/>
          <a:p>
            <a:fld id="{75693FD4-8F83-4EF7-AC3F-0DC0388986B0}" type="slidenum">
              <a:rPr lang="hr-HR" smtClean="0"/>
              <a:pPr/>
              <a:t>4</a:t>
            </a:fld>
            <a:endParaRPr lang="hr-HR"/>
          </a:p>
        </p:txBody>
      </p:sp>
    </p:spTree>
    <p:extLst>
      <p:ext uri="{BB962C8B-B14F-4D97-AF65-F5344CB8AC3E}">
        <p14:creationId xmlns:p14="http://schemas.microsoft.com/office/powerpoint/2010/main" val="4064519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200" dirty="0">
                <a:latin typeface="Arial" panose="020B0604020202020204" pitchFamily="34" charset="0"/>
                <a:cs typeface="Arial" panose="020B0604020202020204" pitchFamily="34" charset="0"/>
              </a:rPr>
              <a:t>Sastavni dio </a:t>
            </a:r>
            <a:r>
              <a:rPr lang="hr-HR" sz="1200" dirty="0" err="1">
                <a:latin typeface="Arial" panose="020B0604020202020204" pitchFamily="34" charset="0"/>
                <a:cs typeface="Arial" panose="020B0604020202020204" pitchFamily="34" charset="0"/>
              </a:rPr>
              <a:t>html</a:t>
            </a:r>
            <a:r>
              <a:rPr lang="hr-HR" sz="1200" dirty="0">
                <a:latin typeface="Arial" panose="020B0604020202020204" pitchFamily="34" charset="0"/>
                <a:cs typeface="Arial" panose="020B0604020202020204" pitchFamily="34" charset="0"/>
              </a:rPr>
              <a:t> datoteke su </a:t>
            </a:r>
            <a:r>
              <a:rPr lang="hr-HR" sz="1200" b="1" dirty="0" err="1">
                <a:solidFill>
                  <a:srgbClr val="FF0000"/>
                </a:solidFill>
                <a:latin typeface="Arial" panose="020B0604020202020204" pitchFamily="34" charset="0"/>
                <a:cs typeface="Arial" panose="020B0604020202020204" pitchFamily="34" charset="0"/>
              </a:rPr>
              <a:t>tagovi</a:t>
            </a:r>
            <a:r>
              <a:rPr lang="hr-HR" sz="1200" dirty="0">
                <a:latin typeface="Arial" panose="020B0604020202020204" pitchFamily="34" charset="0"/>
                <a:cs typeface="Arial" panose="020B0604020202020204" pitchFamily="34" charset="0"/>
              </a:rPr>
              <a:t> ili </a:t>
            </a:r>
            <a:r>
              <a:rPr lang="hr-HR" sz="1200" b="1" dirty="0">
                <a:solidFill>
                  <a:srgbClr val="FF0000"/>
                </a:solidFill>
                <a:latin typeface="Arial" panose="020B0604020202020204" pitchFamily="34" charset="0"/>
                <a:cs typeface="Arial" panose="020B0604020202020204" pitchFamily="34" charset="0"/>
              </a:rPr>
              <a:t>oznake</a:t>
            </a:r>
            <a:r>
              <a:rPr lang="hr-HR" sz="1200" dirty="0">
                <a:solidFill>
                  <a:srgbClr val="FF0000"/>
                </a:solidFill>
                <a:latin typeface="Arial" panose="020B0604020202020204" pitchFamily="34" charset="0"/>
                <a:cs typeface="Arial" panose="020B0604020202020204" pitchFamily="34" charset="0"/>
              </a:rPr>
              <a:t> </a:t>
            </a:r>
            <a:r>
              <a:rPr lang="hr-HR" sz="1200" dirty="0">
                <a:latin typeface="Arial" panose="020B0604020202020204" pitchFamily="34" charset="0"/>
                <a:cs typeface="Arial" panose="020B0604020202020204" pitchFamily="34" charset="0"/>
              </a:rPr>
              <a:t>(</a:t>
            </a:r>
            <a:r>
              <a:rPr lang="hr-HR" sz="1200" dirty="0" err="1">
                <a:latin typeface="Arial" panose="020B0604020202020204" pitchFamily="34" charset="0"/>
                <a:cs typeface="Arial" panose="020B0604020202020204" pitchFamily="34" charset="0"/>
              </a:rPr>
              <a:t>eng</a:t>
            </a:r>
            <a:r>
              <a:rPr lang="hr-HR" sz="1200" dirty="0">
                <a:latin typeface="Arial" panose="020B0604020202020204" pitchFamily="34" charset="0"/>
                <a:cs typeface="Arial" panose="020B0604020202020204" pitchFamily="34" charset="0"/>
              </a:rPr>
              <a:t>. </a:t>
            </a:r>
            <a:r>
              <a:rPr lang="hr-HR" sz="1200" dirty="0" err="1">
                <a:latin typeface="Arial" panose="020B0604020202020204" pitchFamily="34" charset="0"/>
                <a:cs typeface="Arial" panose="020B0604020202020204" pitchFamily="34" charset="0"/>
              </a:rPr>
              <a:t>tags</a:t>
            </a:r>
            <a:r>
              <a:rPr lang="hr-HR" sz="1200" dirty="0">
                <a:latin typeface="Arial" panose="020B0604020202020204" pitchFamily="34" charset="0"/>
                <a:cs typeface="Arial" panose="020B0604020202020204" pitchFamily="34" charset="0"/>
              </a:rPr>
              <a:t>).</a:t>
            </a:r>
          </a:p>
          <a:p>
            <a:r>
              <a:rPr lang="hr-HR" sz="1200" dirty="0">
                <a:latin typeface="Arial" panose="020B0604020202020204" pitchFamily="34" charset="0"/>
                <a:cs typeface="Arial" panose="020B0604020202020204" pitchFamily="34" charset="0"/>
              </a:rPr>
              <a:t>Pišu se unutar znakova  manje/veće - </a:t>
            </a:r>
            <a:r>
              <a:rPr lang="hr-HR" sz="1200" b="1" dirty="0">
                <a:solidFill>
                  <a:srgbClr val="FF0000"/>
                </a:solidFill>
                <a:latin typeface="Arial" panose="020B0604020202020204" pitchFamily="34" charset="0"/>
                <a:cs typeface="Arial" panose="020B0604020202020204" pitchFamily="34" charset="0"/>
              </a:rPr>
              <a:t>&lt;</a:t>
            </a:r>
            <a:r>
              <a:rPr lang="hr-HR" sz="1200" b="1" dirty="0" err="1">
                <a:solidFill>
                  <a:srgbClr val="FF0000"/>
                </a:solidFill>
                <a:latin typeface="Arial" panose="020B0604020202020204" pitchFamily="34" charset="0"/>
                <a:cs typeface="Arial" panose="020B0604020202020204" pitchFamily="34" charset="0"/>
              </a:rPr>
              <a:t>html</a:t>
            </a:r>
            <a:r>
              <a:rPr lang="hr-HR" sz="1200" b="1" dirty="0">
                <a:solidFill>
                  <a:srgbClr val="FF0000"/>
                </a:solidFill>
                <a:latin typeface="Arial" panose="020B0604020202020204" pitchFamily="34" charset="0"/>
                <a:cs typeface="Arial" panose="020B0604020202020204" pitchFamily="34" charset="0"/>
              </a:rPr>
              <a:t>&gt; </a:t>
            </a:r>
          </a:p>
          <a:p>
            <a:r>
              <a:rPr lang="hr-HR" sz="1200" dirty="0">
                <a:latin typeface="Arial" panose="020B0604020202020204" pitchFamily="34" charset="0"/>
                <a:cs typeface="Arial" panose="020B0604020202020204" pitchFamily="34" charset="0"/>
              </a:rPr>
              <a:t>najčešće dolaze u paru, odnosno postoje početni </a:t>
            </a:r>
            <a:r>
              <a:rPr lang="hr-HR" sz="1200" b="1" dirty="0">
                <a:solidFill>
                  <a:srgbClr val="FF0000"/>
                </a:solidFill>
                <a:latin typeface="Arial" panose="020B0604020202020204" pitchFamily="34" charset="0"/>
                <a:cs typeface="Arial" panose="020B0604020202020204" pitchFamily="34" charset="0"/>
              </a:rPr>
              <a:t>&lt;</a:t>
            </a:r>
            <a:r>
              <a:rPr lang="hr-HR" sz="1200" b="1" dirty="0" err="1">
                <a:solidFill>
                  <a:srgbClr val="FF0000"/>
                </a:solidFill>
                <a:latin typeface="Arial" panose="020B0604020202020204" pitchFamily="34" charset="0"/>
                <a:cs typeface="Arial" panose="020B0604020202020204" pitchFamily="34" charset="0"/>
              </a:rPr>
              <a:t>body</a:t>
            </a:r>
            <a:r>
              <a:rPr lang="hr-HR" sz="1200" b="1" dirty="0">
                <a:solidFill>
                  <a:srgbClr val="FF0000"/>
                </a:solidFill>
                <a:latin typeface="Arial" panose="020B0604020202020204" pitchFamily="34" charset="0"/>
                <a:cs typeface="Arial" panose="020B0604020202020204" pitchFamily="34" charset="0"/>
              </a:rPr>
              <a:t>&gt; </a:t>
            </a:r>
            <a:r>
              <a:rPr lang="hr-HR" sz="1200" dirty="0">
                <a:latin typeface="Arial" panose="020B0604020202020204" pitchFamily="34" charset="0"/>
                <a:cs typeface="Arial" panose="020B0604020202020204" pitchFamily="34" charset="0"/>
              </a:rPr>
              <a:t>i završni </a:t>
            </a:r>
            <a:r>
              <a:rPr lang="hr-HR" sz="1200" dirty="0" err="1">
                <a:latin typeface="Arial" panose="020B0604020202020204" pitchFamily="34" charset="0"/>
                <a:cs typeface="Arial" panose="020B0604020202020204" pitchFamily="34" charset="0"/>
              </a:rPr>
              <a:t>tagovi</a:t>
            </a:r>
            <a:r>
              <a:rPr lang="hr-HR" sz="1200" dirty="0">
                <a:latin typeface="Arial" panose="020B0604020202020204" pitchFamily="34" charset="0"/>
                <a:cs typeface="Arial" panose="020B0604020202020204" pitchFamily="34" charset="0"/>
              </a:rPr>
              <a:t> </a:t>
            </a:r>
            <a:r>
              <a:rPr lang="hr-HR" sz="1200" b="1" dirty="0">
                <a:solidFill>
                  <a:srgbClr val="FF0000"/>
                </a:solidFill>
                <a:latin typeface="Arial" panose="020B0604020202020204" pitchFamily="34" charset="0"/>
                <a:cs typeface="Arial" panose="020B0604020202020204" pitchFamily="34" charset="0"/>
              </a:rPr>
              <a:t>&lt;/</a:t>
            </a:r>
            <a:r>
              <a:rPr lang="hr-HR" sz="1200" b="1" dirty="0" err="1">
                <a:solidFill>
                  <a:srgbClr val="FF0000"/>
                </a:solidFill>
                <a:latin typeface="Arial" panose="020B0604020202020204" pitchFamily="34" charset="0"/>
                <a:cs typeface="Arial" panose="020B0604020202020204" pitchFamily="34" charset="0"/>
              </a:rPr>
              <a:t>body</a:t>
            </a:r>
            <a:r>
              <a:rPr lang="hr-HR" sz="1200" b="1" dirty="0">
                <a:solidFill>
                  <a:srgbClr val="FF0000"/>
                </a:solidFill>
                <a:latin typeface="Arial" panose="020B0604020202020204" pitchFamily="34" charset="0"/>
                <a:cs typeface="Arial" panose="020B0604020202020204" pitchFamily="34" charset="0"/>
              </a:rPr>
              <a:t>&gt;</a:t>
            </a:r>
            <a:r>
              <a:rPr lang="hr-HR" sz="1200" b="1" dirty="0">
                <a:solidFill>
                  <a:schemeClr val="tx1"/>
                </a:solidFill>
                <a:latin typeface="Arial" panose="020B0604020202020204" pitchFamily="34" charset="0"/>
                <a:cs typeface="Arial" panose="020B0604020202020204" pitchFamily="34" charset="0"/>
              </a:rPr>
              <a:t>.</a:t>
            </a:r>
            <a:r>
              <a:rPr lang="hr-HR" sz="1200" b="1" dirty="0">
                <a:solidFill>
                  <a:srgbClr val="3991C7"/>
                </a:solidFill>
                <a:latin typeface="Arial" panose="020B0604020202020204" pitchFamily="34" charset="0"/>
                <a:cs typeface="Arial" panose="020B0604020202020204" pitchFamily="34" charset="0"/>
              </a:rPr>
              <a:t> </a:t>
            </a:r>
          </a:p>
          <a:p>
            <a:endParaRPr lang="hr-HR" dirty="0"/>
          </a:p>
        </p:txBody>
      </p:sp>
      <p:sp>
        <p:nvSpPr>
          <p:cNvPr id="4" name="Rezervirano mjesto broja slajda 3"/>
          <p:cNvSpPr>
            <a:spLocks noGrp="1"/>
          </p:cNvSpPr>
          <p:nvPr>
            <p:ph type="sldNum" sz="quarter" idx="5"/>
          </p:nvPr>
        </p:nvSpPr>
        <p:spPr/>
        <p:txBody>
          <a:bodyPr/>
          <a:lstStyle/>
          <a:p>
            <a:fld id="{75693FD4-8F83-4EF7-AC3F-0DC0388986B0}" type="slidenum">
              <a:rPr lang="hr-HR" smtClean="0"/>
              <a:pPr/>
              <a:t>6</a:t>
            </a:fld>
            <a:endParaRPr lang="hr-HR"/>
          </a:p>
        </p:txBody>
      </p:sp>
    </p:spTree>
    <p:extLst>
      <p:ext uri="{BB962C8B-B14F-4D97-AF65-F5344CB8AC3E}">
        <p14:creationId xmlns:p14="http://schemas.microsoft.com/office/powerpoint/2010/main" val="2062189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75693FD4-8F83-4EF7-AC3F-0DC0388986B0}" type="slidenum">
              <a:rPr lang="hr-HR" smtClean="0"/>
              <a:pPr/>
              <a:t>7</a:t>
            </a:fld>
            <a:endParaRPr lang="hr-HR"/>
          </a:p>
        </p:txBody>
      </p:sp>
    </p:spTree>
    <p:extLst>
      <p:ext uri="{BB962C8B-B14F-4D97-AF65-F5344CB8AC3E}">
        <p14:creationId xmlns:p14="http://schemas.microsoft.com/office/powerpoint/2010/main" val="1813795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indent="0">
              <a:buNone/>
            </a:pPr>
            <a:r>
              <a:rPr lang="hr-HR" dirty="0"/>
              <a:t>Poveznicu (</a:t>
            </a:r>
            <a:r>
              <a:rPr lang="hr-HR" dirty="0" err="1"/>
              <a:t>eng</a:t>
            </a:r>
            <a:r>
              <a:rPr lang="hr-HR" dirty="0"/>
              <a:t>. </a:t>
            </a:r>
            <a:r>
              <a:rPr lang="hr-HR" dirty="0" err="1"/>
              <a:t>hyperlink</a:t>
            </a:r>
            <a:r>
              <a:rPr lang="hr-HR" dirty="0"/>
              <a:t>) koristimo kao vezu na neko mjesto unutar mrežne stranice, na neku drugu stranicu unutar našeg mrežnog sjedišta, vezu na neku mrežnu stranicu koja nije dio našeg mrežnog sjedišta (vanjsku poveznicu) ili za pokretanje programa za pisanje poruka e-pošte. </a:t>
            </a:r>
          </a:p>
          <a:p>
            <a:pPr marL="0" indent="0">
              <a:buNone/>
            </a:pPr>
            <a:r>
              <a:rPr lang="hr-HR" dirty="0"/>
              <a:t>Poveznica može biti tekst (riječ, više riječi, rečenica), slika (ili dio slike), animacija ili neki drugi element web stranice. Linkovi nam omogućuju kretanje po web sjedištu. Kad kliknemo na link u pregledniku će se npr. otvoriti nova stranica. </a:t>
            </a:r>
            <a:r>
              <a:rPr lang="pl-PL" dirty="0"/>
              <a:t>Tag za kreiranje linkova je </a:t>
            </a:r>
            <a:r>
              <a:rPr lang="pl-PL" b="1" dirty="0">
                <a:solidFill>
                  <a:schemeClr val="accent1">
                    <a:lumMod val="75000"/>
                  </a:schemeClr>
                </a:solidFill>
              </a:rPr>
              <a:t>&lt;a&gt;</a:t>
            </a:r>
            <a:r>
              <a:rPr lang="pl-PL" b="1" dirty="0"/>
              <a:t>. </a:t>
            </a:r>
            <a:endParaRPr lang="hr-HR" b="1" dirty="0"/>
          </a:p>
          <a:p>
            <a:endParaRPr lang="hr-HR" dirty="0"/>
          </a:p>
        </p:txBody>
      </p:sp>
      <p:sp>
        <p:nvSpPr>
          <p:cNvPr id="4" name="Rezervirano mjesto broja slajda 3"/>
          <p:cNvSpPr>
            <a:spLocks noGrp="1"/>
          </p:cNvSpPr>
          <p:nvPr>
            <p:ph type="sldNum" sz="quarter" idx="5"/>
          </p:nvPr>
        </p:nvSpPr>
        <p:spPr/>
        <p:txBody>
          <a:bodyPr/>
          <a:lstStyle/>
          <a:p>
            <a:fld id="{75693FD4-8F83-4EF7-AC3F-0DC0388986B0}" type="slidenum">
              <a:rPr lang="hr-HR" smtClean="0"/>
              <a:pPr/>
              <a:t>13</a:t>
            </a:fld>
            <a:endParaRPr lang="hr-HR"/>
          </a:p>
        </p:txBody>
      </p:sp>
    </p:spTree>
    <p:extLst>
      <p:ext uri="{BB962C8B-B14F-4D97-AF65-F5344CB8AC3E}">
        <p14:creationId xmlns:p14="http://schemas.microsoft.com/office/powerpoint/2010/main" val="3285603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Dokument koji ću pokazati u Bloku za pisanje</a:t>
            </a:r>
          </a:p>
          <a:p>
            <a:endParaRPr lang="hr-HR" dirty="0"/>
          </a:p>
        </p:txBody>
      </p:sp>
      <p:sp>
        <p:nvSpPr>
          <p:cNvPr id="4" name="Rezervirano mjesto broja slajda 3"/>
          <p:cNvSpPr>
            <a:spLocks noGrp="1"/>
          </p:cNvSpPr>
          <p:nvPr>
            <p:ph type="sldNum" sz="quarter" idx="5"/>
          </p:nvPr>
        </p:nvSpPr>
        <p:spPr/>
        <p:txBody>
          <a:bodyPr/>
          <a:lstStyle/>
          <a:p>
            <a:fld id="{75693FD4-8F83-4EF7-AC3F-0DC0388986B0}" type="slidenum">
              <a:rPr lang="hr-HR" smtClean="0"/>
              <a:pPr/>
              <a:t>14</a:t>
            </a:fld>
            <a:endParaRPr lang="hr-HR"/>
          </a:p>
        </p:txBody>
      </p:sp>
    </p:spTree>
    <p:extLst>
      <p:ext uri="{BB962C8B-B14F-4D97-AF65-F5344CB8AC3E}">
        <p14:creationId xmlns:p14="http://schemas.microsoft.com/office/powerpoint/2010/main" val="734248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hr-HR"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hr-HR" dirty="0"/>
          </a:p>
        </p:txBody>
      </p:sp>
    </p:spTree>
    <p:extLst>
      <p:ext uri="{BB962C8B-B14F-4D97-AF65-F5344CB8AC3E}">
        <p14:creationId xmlns:p14="http://schemas.microsoft.com/office/powerpoint/2010/main" val="1244569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42709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extLst>
      <p:ext uri="{BB962C8B-B14F-4D97-AF65-F5344CB8AC3E}">
        <p14:creationId xmlns:p14="http://schemas.microsoft.com/office/powerpoint/2010/main" val="2434869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extLst>
      <p:ext uri="{BB962C8B-B14F-4D97-AF65-F5344CB8AC3E}">
        <p14:creationId xmlns:p14="http://schemas.microsoft.com/office/powerpoint/2010/main" val="2950878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715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636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201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hr-HR"/>
              <a:t>Kliknite da biste uredili stil naslova matrice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6/14/2024</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79936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874378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6/14/2024</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419371223"/>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6/14/2024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40491247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endParaRPr lang="hr-HR"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Tree>
    <p:extLst>
      <p:ext uri="{BB962C8B-B14F-4D97-AF65-F5344CB8AC3E}">
        <p14:creationId xmlns:p14="http://schemas.microsoft.com/office/powerpoint/2010/main" val="2736652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1257300" y="2909102"/>
            <a:ext cx="4800600" cy="299639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6633864" y="2909102"/>
            <a:ext cx="4800600" cy="299639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6/14/2024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4177980141"/>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6/14/2024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806961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6/14/2024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883338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hr-HR"/>
              <a:t>Kliknite da biste uredili stil naslova matrice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6/14/2024</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17949712"/>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6/14/2024</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1534687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918213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6/14/2024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454988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364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5628" y="2486819"/>
            <a:ext cx="10515600" cy="2852737"/>
          </a:xfrm>
        </p:spPr>
        <p:txBody>
          <a:bodyPr anchor="b"/>
          <a:lstStyle>
            <a:lvl1pPr>
              <a:defRPr sz="6000"/>
            </a:lvl1pPr>
          </a:lstStyle>
          <a:p>
            <a:r>
              <a:rPr lang="en-US" dirty="0"/>
              <a:t>Click to edit Master title style</a:t>
            </a:r>
            <a:endParaRPr lang="hr-HR"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79715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endParaRPr lang="hr-HR" dirty="0"/>
          </a:p>
        </p:txBody>
      </p:sp>
      <p:sp>
        <p:nvSpPr>
          <p:cNvPr id="3"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Content Placeholder 3"/>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Tree>
    <p:extLst>
      <p:ext uri="{BB962C8B-B14F-4D97-AF65-F5344CB8AC3E}">
        <p14:creationId xmlns:p14="http://schemas.microsoft.com/office/powerpoint/2010/main" val="2717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2E82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2E82A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extLst>
      <p:ext uri="{BB962C8B-B14F-4D97-AF65-F5344CB8AC3E}">
        <p14:creationId xmlns:p14="http://schemas.microsoft.com/office/powerpoint/2010/main" val="1796663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endParaRPr lang="hr-HR" dirty="0"/>
          </a:p>
        </p:txBody>
      </p:sp>
    </p:spTree>
    <p:extLst>
      <p:ext uri="{BB962C8B-B14F-4D97-AF65-F5344CB8AC3E}">
        <p14:creationId xmlns:p14="http://schemas.microsoft.com/office/powerpoint/2010/main" val="167939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28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ilagođeni izgle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a:t>Uredite stil naslova matrice</a:t>
            </a:r>
          </a:p>
        </p:txBody>
      </p:sp>
    </p:spTree>
    <p:extLst>
      <p:ext uri="{BB962C8B-B14F-4D97-AF65-F5344CB8AC3E}">
        <p14:creationId xmlns:p14="http://schemas.microsoft.com/office/powerpoint/2010/main" val="701250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hr-HR"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19940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7718" y="528902"/>
            <a:ext cx="10515600" cy="1325563"/>
          </a:xfrm>
          <a:prstGeom prst="rect">
            <a:avLst/>
          </a:prstGeom>
        </p:spPr>
        <p:txBody>
          <a:bodyPr vert="horz" lIns="91440" tIns="45720" rIns="91440" bIns="45720" rtlCol="0" anchor="ctr">
            <a:normAutofit/>
          </a:bodyPr>
          <a:lstStyle/>
          <a:p>
            <a:r>
              <a:rPr lang="en-US" dirty="0"/>
              <a:t>Click to edit Master title style</a:t>
            </a:r>
            <a:endParaRPr lang="hr-HR" dirty="0"/>
          </a:p>
        </p:txBody>
      </p:sp>
      <p:sp>
        <p:nvSpPr>
          <p:cNvPr id="3" name="Text Placeholder 2"/>
          <p:cNvSpPr>
            <a:spLocks noGrp="1"/>
          </p:cNvSpPr>
          <p:nvPr>
            <p:ph type="body" idx="1"/>
          </p:nvPr>
        </p:nvSpPr>
        <p:spPr>
          <a:xfrm>
            <a:off x="887718" y="2042282"/>
            <a:ext cx="10541193" cy="38723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Tree>
    <p:extLst>
      <p:ext uri="{BB962C8B-B14F-4D97-AF65-F5344CB8AC3E}">
        <p14:creationId xmlns:p14="http://schemas.microsoft.com/office/powerpoint/2010/main" val="126505601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7"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rgbClr val="2E82AF"/>
          </a:solidFill>
          <a:latin typeface="Segoe UI Semilight" panose="020B0402040204020203" pitchFamily="34" charset="0"/>
          <a:ea typeface="+mj-ea"/>
          <a:cs typeface="Segoe UI Semilight" panose="020B0402040204020203" pitchFamily="34" charset="0"/>
        </a:defRPr>
      </a:lvl1pPr>
    </p:titleStyle>
    <p:bodyStyle>
      <a:lvl1pPr marL="228600" indent="-228600" algn="l" defTabSz="914400" rtl="0" eaLnBrk="1" latinLnBrk="0" hangingPunct="1">
        <a:lnSpc>
          <a:spcPct val="90000"/>
        </a:lnSpc>
        <a:spcBef>
          <a:spcPts val="1000"/>
        </a:spcBef>
        <a:buClr>
          <a:srgbClr val="2E82AF"/>
        </a:buClr>
        <a:buFont typeface="Wingdings" panose="05000000000000000000" pitchFamily="2" charset="2"/>
        <a:buChar char="§"/>
        <a:defRPr sz="3000" kern="1200">
          <a:solidFill>
            <a:schemeClr val="tx1"/>
          </a:solidFill>
          <a:latin typeface="Segoe UI Semilight" panose="020B0402040204020203" pitchFamily="34" charset="0"/>
          <a:ea typeface="+mn-ea"/>
          <a:cs typeface="Segoe UI Semilight" panose="020B0402040204020203" pitchFamily="34" charset="0"/>
        </a:defRPr>
      </a:lvl1pPr>
      <a:lvl2pPr marL="685800" indent="-228600" algn="l" defTabSz="914400" rtl="0" eaLnBrk="1" latinLnBrk="0" hangingPunct="1">
        <a:lnSpc>
          <a:spcPct val="90000"/>
        </a:lnSpc>
        <a:spcBef>
          <a:spcPts val="500"/>
        </a:spcBef>
        <a:buClr>
          <a:srgbClr val="2E82AF"/>
        </a:buClr>
        <a:buFont typeface="Wingdings" panose="05000000000000000000" pitchFamily="2" charset="2"/>
        <a:buChar char="§"/>
        <a:defRPr sz="2800" kern="1200">
          <a:solidFill>
            <a:schemeClr val="tx1"/>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lnSpc>
          <a:spcPct val="90000"/>
        </a:lnSpc>
        <a:spcBef>
          <a:spcPts val="500"/>
        </a:spcBef>
        <a:buClr>
          <a:srgbClr val="2E82AF"/>
        </a:buClr>
        <a:buFont typeface="Wingdings" panose="05000000000000000000" pitchFamily="2" charset="2"/>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lnSpc>
          <a:spcPct val="90000"/>
        </a:lnSpc>
        <a:spcBef>
          <a:spcPts val="500"/>
        </a:spcBef>
        <a:buClr>
          <a:srgbClr val="2E82AF"/>
        </a:buClr>
        <a:buFont typeface="Wingdings" panose="05000000000000000000" pitchFamily="2" charset="2"/>
        <a:buChar char="§"/>
        <a:defRPr sz="2000" kern="1200">
          <a:solidFill>
            <a:schemeClr val="tx1"/>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lnSpc>
          <a:spcPct val="90000"/>
        </a:lnSpc>
        <a:spcBef>
          <a:spcPts val="500"/>
        </a:spcBef>
        <a:buClr>
          <a:srgbClr val="2E82AF"/>
        </a:buClr>
        <a:buFont typeface="Wingdings" panose="05000000000000000000" pitchFamily="2" charset="2"/>
        <a:buChar char="§"/>
        <a:defRPr sz="2000" kern="120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6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5455952"/>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6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594006194"/>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6/14/2024</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35712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bit.ly/3eL6Kx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a:extLst>
              <a:ext uri="{FF2B5EF4-FFF2-40B4-BE49-F238E27FC236}">
                <a16:creationId xmlns:a16="http://schemas.microsoft.com/office/drawing/2014/main" id="{62DA6491-5B83-458A-9744-A9C3072CBC8A}"/>
              </a:ext>
            </a:extLst>
          </p:cNvPr>
          <p:cNvSpPr/>
          <p:nvPr/>
        </p:nvSpPr>
        <p:spPr>
          <a:xfrm>
            <a:off x="1342103" y="1284964"/>
            <a:ext cx="9507794" cy="40318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600" b="0" i="0" u="none" strike="noStrike" kern="1200" cap="none" spc="0" normalizeH="0" baseline="0" noProof="0" dirty="0">
                <a:ln>
                  <a:noFill/>
                </a:ln>
                <a:solidFill>
                  <a:srgbClr val="0070C0"/>
                </a:solidFill>
                <a:effectLst/>
                <a:uLnTx/>
                <a:uFillTx/>
                <a:latin typeface="Segoe UI Semilight" panose="020B0402040204020203" pitchFamily="34" charset="0"/>
                <a:ea typeface="+mn-ea"/>
                <a:cs typeface="Segoe UI Semilight" panose="020B0402040204020203" pitchFamily="34" charset="0"/>
              </a:rPr>
              <a:t>Informatika, 7. razred</a:t>
            </a:r>
          </a:p>
          <a:p>
            <a:pPr lvl="0" algn="ctr"/>
            <a:br>
              <a:rPr kumimoji="0" lang="hr-HR" sz="3600" b="0" i="0" u="none" strike="noStrike" kern="1200" cap="none" spc="0" normalizeH="0" baseline="0" noProof="0" dirty="0">
                <a:ln>
                  <a:noFill/>
                </a:ln>
                <a:solidFill>
                  <a:srgbClr val="0070C0"/>
                </a:solidFill>
                <a:effectLst/>
                <a:uLnTx/>
                <a:uFillTx/>
                <a:latin typeface="Segoe UI Semilight" panose="020B0402040204020203" pitchFamily="34" charset="0"/>
                <a:ea typeface="+mn-ea"/>
                <a:cs typeface="Segoe UI Semilight" panose="020B0402040204020203" pitchFamily="34" charset="0"/>
              </a:rPr>
            </a:br>
            <a:r>
              <a:rPr lang="hr-HR" sz="4000" b="1" dirty="0">
                <a:solidFill>
                  <a:srgbClr val="0070C0"/>
                </a:solidFill>
                <a:latin typeface="Segoe UI Semilight" panose="020B0402040204020203" pitchFamily="34" charset="0"/>
                <a:cs typeface="Segoe UI Semilight" panose="020B0402040204020203" pitchFamily="34" charset="0"/>
              </a:rPr>
              <a:t>Osnove HTML-a </a:t>
            </a:r>
            <a:endParaRPr kumimoji="0" lang="hr-HR" sz="4000" b="1" i="0" u="none" strike="noStrike" kern="1200" cap="none" spc="0" normalizeH="0" baseline="0" noProof="0" dirty="0">
              <a:ln>
                <a:noFill/>
              </a:ln>
              <a:solidFill>
                <a:srgbClr val="0070C0"/>
              </a:solidFill>
              <a:effectLst/>
              <a:uLnTx/>
              <a:uFillTx/>
              <a:latin typeface="Segoe UI Semilight" panose="020B0402040204020203" pitchFamily="34" charset="0"/>
              <a:ea typeface="+mn-ea"/>
              <a:cs typeface="Segoe UI Semilight" panose="020B04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hr-HR" sz="3600" b="0" i="0" u="none" strike="noStrike" kern="1200" cap="none" spc="0" normalizeH="0" baseline="0" noProof="0" dirty="0">
                <a:ln>
                  <a:noFill/>
                </a:ln>
                <a:solidFill>
                  <a:srgbClr val="0070C0"/>
                </a:solidFill>
                <a:effectLst/>
                <a:uLnTx/>
                <a:uFillTx/>
                <a:latin typeface="Segoe UI Semilight" panose="020B0402040204020203" pitchFamily="34" charset="0"/>
                <a:ea typeface="+mn-ea"/>
                <a:cs typeface="Segoe UI Semilight" panose="020B0402040204020203" pitchFamily="34" charset="0"/>
              </a:rPr>
            </a:br>
            <a:endParaRPr kumimoji="0" lang="hr-HR" sz="3600" b="0" i="0" u="none" strike="noStrike" kern="1200" cap="none" spc="0" normalizeH="0" baseline="0" noProof="0" dirty="0">
              <a:ln>
                <a:noFill/>
              </a:ln>
              <a:solidFill>
                <a:srgbClr val="0070C0"/>
              </a:solidFill>
              <a:effectLst/>
              <a:uLnTx/>
              <a:uFillTx/>
              <a:latin typeface="Segoe UI Semilight" panose="020B0402040204020203" pitchFamily="34" charset="0"/>
              <a:ea typeface="+mn-ea"/>
              <a:cs typeface="Segoe UI Semilight" panose="020B04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r-HR" sz="3600" b="0" i="0" u="none" strike="noStrike" kern="1200" cap="none" spc="0" normalizeH="0" baseline="0" noProof="0" dirty="0">
              <a:ln>
                <a:noFill/>
              </a:ln>
              <a:solidFill>
                <a:srgbClr val="0070C0"/>
              </a:solidFill>
              <a:effectLst/>
              <a:uLnTx/>
              <a:uFillTx/>
              <a:latin typeface="Segoe UI Semilight" panose="020B0402040204020203" pitchFamily="34" charset="0"/>
              <a:ea typeface="+mn-ea"/>
              <a:cs typeface="Segoe UI Semilight" panose="020B04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600" b="0" i="0" u="none" strike="noStrike" kern="1200" cap="none" spc="0" normalizeH="0" baseline="0" noProof="0" dirty="0">
                <a:ln>
                  <a:noFill/>
                </a:ln>
                <a:solidFill>
                  <a:srgbClr val="0070C0"/>
                </a:solidFill>
                <a:effectLst/>
                <a:uLnTx/>
                <a:uFillTx/>
                <a:latin typeface="Segoe UI Semilight" panose="020B0402040204020203" pitchFamily="34" charset="0"/>
                <a:ea typeface="+mn-ea"/>
                <a:cs typeface="Segoe UI Semilight" panose="020B0402040204020203" pitchFamily="34" charset="0"/>
              </a:rPr>
              <a:t>Učiteljica: Blaženka Knežević</a:t>
            </a:r>
          </a:p>
        </p:txBody>
      </p:sp>
    </p:spTree>
    <p:extLst>
      <p:ext uri="{BB962C8B-B14F-4D97-AF65-F5344CB8AC3E}">
        <p14:creationId xmlns:p14="http://schemas.microsoft.com/office/powerpoint/2010/main" val="3642987491"/>
      </p:ext>
    </p:extLst>
  </p:cSld>
  <p:clrMapOvr>
    <a:masterClrMapping/>
  </p:clrMapOvr>
  <mc:AlternateContent xmlns:mc="http://schemas.openxmlformats.org/markup-compatibility/2006" xmlns:p14="http://schemas.microsoft.com/office/powerpoint/2010/main">
    <mc:Choice Requires="p14">
      <p:transition spd="slow" p14:dur="2000" advTm="19489"/>
    </mc:Choice>
    <mc:Fallback xmlns="">
      <p:transition spd="slow" advTm="1948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7569749-8C5A-41C2-A991-B3ABF2F9BE7F}"/>
              </a:ext>
            </a:extLst>
          </p:cNvPr>
          <p:cNvSpPr>
            <a:spLocks noGrp="1"/>
          </p:cNvSpPr>
          <p:nvPr>
            <p:ph type="title"/>
          </p:nvPr>
        </p:nvSpPr>
        <p:spPr>
          <a:xfrm>
            <a:off x="887718" y="528902"/>
            <a:ext cx="10515600" cy="1325563"/>
          </a:xfrm>
        </p:spPr>
        <p:txBody>
          <a:bodyPr/>
          <a:lstStyle/>
          <a:p>
            <a:r>
              <a:rPr lang="hr-HR" b="1" dirty="0"/>
              <a:t>Stilovi </a:t>
            </a:r>
            <a:br>
              <a:rPr lang="hr-HR" dirty="0"/>
            </a:br>
            <a:endParaRPr lang="hr-HR" dirty="0"/>
          </a:p>
        </p:txBody>
      </p:sp>
      <p:sp>
        <p:nvSpPr>
          <p:cNvPr id="3" name="Rezervirano mjesto sadržaja 2">
            <a:extLst>
              <a:ext uri="{FF2B5EF4-FFF2-40B4-BE49-F238E27FC236}">
                <a16:creationId xmlns:a16="http://schemas.microsoft.com/office/drawing/2014/main" id="{A4E2E3E9-AA84-4F35-B16B-057496B15B19}"/>
              </a:ext>
            </a:extLst>
          </p:cNvPr>
          <p:cNvSpPr>
            <a:spLocks noGrp="1"/>
          </p:cNvSpPr>
          <p:nvPr>
            <p:ph idx="1"/>
          </p:nvPr>
        </p:nvSpPr>
        <p:spPr>
          <a:xfrm>
            <a:off x="825403" y="1700808"/>
            <a:ext cx="10541193" cy="3872380"/>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0" indent="0">
              <a:buNone/>
            </a:pPr>
            <a:r>
              <a:rPr lang="hr-HR" dirty="0" err="1">
                <a:solidFill>
                  <a:srgbClr val="0070C0"/>
                </a:solidFill>
              </a:rPr>
              <a:t>Tagovi</a:t>
            </a:r>
            <a:r>
              <a:rPr lang="hr-HR" dirty="0">
                <a:solidFill>
                  <a:srgbClr val="0070C0"/>
                </a:solidFill>
              </a:rPr>
              <a:t> koji se koriste za određivanje stila znakova (teksta) su: </a:t>
            </a:r>
          </a:p>
          <a:p>
            <a:pPr marL="0" indent="0">
              <a:buNone/>
            </a:pPr>
            <a:r>
              <a:rPr lang="hr-HR" b="1" dirty="0">
                <a:solidFill>
                  <a:srgbClr val="FF0000"/>
                </a:solidFill>
              </a:rPr>
              <a:t>&lt;b&gt;</a:t>
            </a:r>
            <a:r>
              <a:rPr lang="hr-HR" i="1" dirty="0" err="1">
                <a:solidFill>
                  <a:srgbClr val="0070C0"/>
                </a:solidFill>
              </a:rPr>
              <a:t>bold</a:t>
            </a:r>
            <a:r>
              <a:rPr lang="hr-HR" i="1" dirty="0">
                <a:solidFill>
                  <a:srgbClr val="0070C0"/>
                </a:solidFill>
              </a:rPr>
              <a:t> </a:t>
            </a:r>
            <a:r>
              <a:rPr lang="hr-HR" dirty="0">
                <a:solidFill>
                  <a:srgbClr val="0070C0"/>
                </a:solidFill>
              </a:rPr>
              <a:t>- </a:t>
            </a:r>
            <a:r>
              <a:rPr lang="hr-HR" b="1" dirty="0">
                <a:solidFill>
                  <a:srgbClr val="0070C0"/>
                </a:solidFill>
              </a:rPr>
              <a:t>podebljan tekst </a:t>
            </a:r>
            <a:endParaRPr lang="hr-HR" dirty="0">
              <a:solidFill>
                <a:srgbClr val="0070C0"/>
              </a:solidFill>
            </a:endParaRPr>
          </a:p>
          <a:p>
            <a:pPr marL="0" indent="0">
              <a:buNone/>
            </a:pPr>
            <a:r>
              <a:rPr lang="hr-HR" b="1" dirty="0">
                <a:solidFill>
                  <a:srgbClr val="FF0000"/>
                </a:solidFill>
              </a:rPr>
              <a:t>&lt;i&gt;</a:t>
            </a:r>
            <a:r>
              <a:rPr lang="hr-HR" i="1" dirty="0" err="1">
                <a:solidFill>
                  <a:srgbClr val="0070C0"/>
                </a:solidFill>
              </a:rPr>
              <a:t>italic</a:t>
            </a:r>
            <a:r>
              <a:rPr lang="hr-HR" i="1" dirty="0">
                <a:solidFill>
                  <a:srgbClr val="0070C0"/>
                </a:solidFill>
              </a:rPr>
              <a:t> </a:t>
            </a:r>
            <a:r>
              <a:rPr lang="hr-HR" dirty="0">
                <a:solidFill>
                  <a:srgbClr val="0070C0"/>
                </a:solidFill>
              </a:rPr>
              <a:t>- </a:t>
            </a:r>
            <a:r>
              <a:rPr lang="hr-HR" i="1" dirty="0">
                <a:solidFill>
                  <a:srgbClr val="0070C0"/>
                </a:solidFill>
              </a:rPr>
              <a:t>ukošeni tekst </a:t>
            </a:r>
            <a:endParaRPr lang="hr-HR" dirty="0">
              <a:solidFill>
                <a:srgbClr val="0070C0"/>
              </a:solidFill>
            </a:endParaRPr>
          </a:p>
          <a:p>
            <a:pPr marL="0" indent="0">
              <a:buNone/>
            </a:pPr>
            <a:r>
              <a:rPr lang="hr-HR" b="1" dirty="0">
                <a:solidFill>
                  <a:srgbClr val="FF0000"/>
                </a:solidFill>
              </a:rPr>
              <a:t>&lt;u&gt;</a:t>
            </a:r>
            <a:r>
              <a:rPr lang="hr-HR" i="1" dirty="0" err="1">
                <a:solidFill>
                  <a:srgbClr val="0070C0"/>
                </a:solidFill>
              </a:rPr>
              <a:t>underline</a:t>
            </a:r>
            <a:r>
              <a:rPr lang="hr-HR" i="1" dirty="0">
                <a:solidFill>
                  <a:srgbClr val="0070C0"/>
                </a:solidFill>
              </a:rPr>
              <a:t> </a:t>
            </a:r>
            <a:r>
              <a:rPr lang="hr-HR" dirty="0">
                <a:solidFill>
                  <a:srgbClr val="0070C0"/>
                </a:solidFill>
              </a:rPr>
              <a:t>- </a:t>
            </a:r>
            <a:r>
              <a:rPr lang="hr-HR" u="sng" dirty="0">
                <a:solidFill>
                  <a:srgbClr val="0070C0"/>
                </a:solidFill>
              </a:rPr>
              <a:t>podvučen tekst </a:t>
            </a:r>
            <a:endParaRPr lang="hr-HR" dirty="0">
              <a:solidFill>
                <a:srgbClr val="0070C0"/>
              </a:solidFill>
            </a:endParaRPr>
          </a:p>
          <a:p>
            <a:pPr marL="0" indent="0">
              <a:buNone/>
            </a:pPr>
            <a:r>
              <a:rPr lang="hr-HR" b="1" dirty="0">
                <a:solidFill>
                  <a:srgbClr val="FF0000"/>
                </a:solidFill>
              </a:rPr>
              <a:t>&lt;s&gt;</a:t>
            </a:r>
            <a:r>
              <a:rPr lang="hr-HR" i="1" dirty="0" err="1">
                <a:solidFill>
                  <a:srgbClr val="0070C0"/>
                </a:solidFill>
              </a:rPr>
              <a:t>strikeout</a:t>
            </a:r>
            <a:r>
              <a:rPr lang="hr-HR" i="1" dirty="0">
                <a:solidFill>
                  <a:srgbClr val="0070C0"/>
                </a:solidFill>
              </a:rPr>
              <a:t> </a:t>
            </a:r>
            <a:r>
              <a:rPr lang="hr-HR" dirty="0">
                <a:solidFill>
                  <a:srgbClr val="0070C0"/>
                </a:solidFill>
              </a:rPr>
              <a:t>- </a:t>
            </a:r>
            <a:r>
              <a:rPr lang="hr-HR" strike="sngStrike" dirty="0">
                <a:solidFill>
                  <a:srgbClr val="0070C0"/>
                </a:solidFill>
              </a:rPr>
              <a:t>precrtan tekst </a:t>
            </a:r>
            <a:endParaRPr lang="hr-HR" dirty="0">
              <a:solidFill>
                <a:srgbClr val="0070C0"/>
              </a:solidFill>
            </a:endParaRPr>
          </a:p>
          <a:p>
            <a:pPr marL="0" indent="0">
              <a:buNone/>
            </a:pPr>
            <a:r>
              <a:rPr lang="sv-SE" b="1" dirty="0">
                <a:solidFill>
                  <a:srgbClr val="FF0000"/>
                </a:solidFill>
              </a:rPr>
              <a:t>&lt;strong&gt;</a:t>
            </a:r>
            <a:r>
              <a:rPr lang="sv-SE" dirty="0">
                <a:solidFill>
                  <a:srgbClr val="0070C0"/>
                </a:solidFill>
              </a:rPr>
              <a:t>učinak kao tag &lt;b&gt; </a:t>
            </a:r>
          </a:p>
          <a:p>
            <a:pPr marL="0" indent="0">
              <a:buNone/>
            </a:pPr>
            <a:r>
              <a:rPr lang="hr-HR" b="1" dirty="0">
                <a:solidFill>
                  <a:srgbClr val="FF0000"/>
                </a:solidFill>
              </a:rPr>
              <a:t>&lt;sub&gt;</a:t>
            </a:r>
            <a:r>
              <a:rPr lang="hr-HR" i="1" dirty="0" err="1">
                <a:solidFill>
                  <a:srgbClr val="0070C0"/>
                </a:solidFill>
              </a:rPr>
              <a:t>subscript</a:t>
            </a:r>
            <a:r>
              <a:rPr lang="hr-HR" i="1" dirty="0">
                <a:solidFill>
                  <a:srgbClr val="0070C0"/>
                </a:solidFill>
              </a:rPr>
              <a:t> </a:t>
            </a:r>
            <a:r>
              <a:rPr lang="hr-HR" dirty="0">
                <a:solidFill>
                  <a:srgbClr val="0070C0"/>
                </a:solidFill>
              </a:rPr>
              <a:t>- pisanje u </a:t>
            </a:r>
            <a:r>
              <a:rPr lang="hr-HR" baseline="30000" dirty="0">
                <a:solidFill>
                  <a:srgbClr val="0070C0"/>
                </a:solidFill>
              </a:rPr>
              <a:t>indeksu </a:t>
            </a:r>
            <a:endParaRPr lang="hr-HR" dirty="0">
              <a:solidFill>
                <a:srgbClr val="0070C0"/>
              </a:solidFill>
            </a:endParaRPr>
          </a:p>
          <a:p>
            <a:pPr marL="0" indent="0">
              <a:buNone/>
            </a:pPr>
            <a:r>
              <a:rPr lang="pl-PL" b="1" dirty="0">
                <a:solidFill>
                  <a:srgbClr val="FF0000"/>
                </a:solidFill>
              </a:rPr>
              <a:t>&lt;sup&gt;</a:t>
            </a:r>
            <a:r>
              <a:rPr lang="pl-PL" i="1" dirty="0">
                <a:solidFill>
                  <a:srgbClr val="0070C0"/>
                </a:solidFill>
              </a:rPr>
              <a:t>superscript </a:t>
            </a:r>
            <a:r>
              <a:rPr lang="pl-PL" dirty="0">
                <a:solidFill>
                  <a:srgbClr val="0070C0"/>
                </a:solidFill>
              </a:rPr>
              <a:t>- pisanje u </a:t>
            </a:r>
            <a:r>
              <a:rPr lang="pl-PL" baseline="30000" dirty="0">
                <a:solidFill>
                  <a:srgbClr val="0070C0"/>
                </a:solidFill>
              </a:rPr>
              <a:t>eksponentu</a:t>
            </a:r>
            <a:endParaRPr lang="hr-HR" dirty="0">
              <a:solidFill>
                <a:srgbClr val="0070C0"/>
              </a:solidFill>
            </a:endParaRPr>
          </a:p>
        </p:txBody>
      </p:sp>
    </p:spTree>
    <p:extLst>
      <p:ext uri="{BB962C8B-B14F-4D97-AF65-F5344CB8AC3E}">
        <p14:creationId xmlns:p14="http://schemas.microsoft.com/office/powerpoint/2010/main" val="2266789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66D814-5953-46BB-98C5-D13421BB63B2}"/>
              </a:ext>
            </a:extLst>
          </p:cNvPr>
          <p:cNvSpPr>
            <a:spLocks noGrp="1"/>
          </p:cNvSpPr>
          <p:nvPr>
            <p:ph type="title"/>
          </p:nvPr>
        </p:nvSpPr>
        <p:spPr>
          <a:xfrm>
            <a:off x="911424" y="1268760"/>
            <a:ext cx="10515600" cy="1325563"/>
          </a:xfrm>
        </p:spPr>
        <p:txBody>
          <a:bodyPr/>
          <a:lstStyle/>
          <a:p>
            <a:r>
              <a:rPr lang="hr-HR" b="1" dirty="0"/>
              <a:t>Poravnanje teksta </a:t>
            </a:r>
            <a:br>
              <a:rPr lang="hr-HR" dirty="0"/>
            </a:br>
            <a:endParaRPr lang="hr-HR" dirty="0"/>
          </a:p>
        </p:txBody>
      </p:sp>
      <p:sp>
        <p:nvSpPr>
          <p:cNvPr id="3" name="Rezervirano mjesto sadržaja 2">
            <a:extLst>
              <a:ext uri="{FF2B5EF4-FFF2-40B4-BE49-F238E27FC236}">
                <a16:creationId xmlns:a16="http://schemas.microsoft.com/office/drawing/2014/main" id="{09E8AD40-CC2D-4353-A465-F48662AFFD5F}"/>
              </a:ext>
            </a:extLst>
          </p:cNvPr>
          <p:cNvSpPr>
            <a:spLocks noGrp="1"/>
          </p:cNvSpPr>
          <p:nvPr>
            <p:ph idx="1"/>
          </p:nvPr>
        </p:nvSpPr>
        <p:spPr>
          <a:xfrm>
            <a:off x="763089" y="2708920"/>
            <a:ext cx="10541193" cy="2106798"/>
          </a:xfrm>
        </p:spPr>
        <p:style>
          <a:lnRef idx="1">
            <a:schemeClr val="accent4"/>
          </a:lnRef>
          <a:fillRef idx="2">
            <a:schemeClr val="accent4"/>
          </a:fillRef>
          <a:effectRef idx="1">
            <a:schemeClr val="accent4"/>
          </a:effectRef>
          <a:fontRef idx="minor">
            <a:schemeClr val="dk1"/>
          </a:fontRef>
        </p:style>
        <p:txBody>
          <a:bodyPr/>
          <a:lstStyle/>
          <a:p>
            <a:pPr marL="0" indent="0">
              <a:buNone/>
            </a:pPr>
            <a:r>
              <a:rPr lang="hr-HR" dirty="0"/>
              <a:t>Za poravnanje teksta koristi se </a:t>
            </a:r>
            <a:r>
              <a:rPr lang="hr-HR" dirty="0" err="1"/>
              <a:t>tag</a:t>
            </a:r>
            <a:r>
              <a:rPr lang="hr-HR" dirty="0"/>
              <a:t> </a:t>
            </a:r>
            <a:r>
              <a:rPr lang="hr-HR" b="1" dirty="0">
                <a:solidFill>
                  <a:srgbClr val="FF0000"/>
                </a:solidFill>
              </a:rPr>
              <a:t>&lt;</a:t>
            </a:r>
            <a:r>
              <a:rPr lang="hr-HR" b="1" dirty="0" err="1">
                <a:solidFill>
                  <a:srgbClr val="FF0000"/>
                </a:solidFill>
              </a:rPr>
              <a:t>align</a:t>
            </a:r>
            <a:r>
              <a:rPr lang="hr-HR" b="1" dirty="0">
                <a:solidFill>
                  <a:srgbClr val="FF0000"/>
                </a:solidFill>
              </a:rPr>
              <a:t>&gt; </a:t>
            </a:r>
            <a:r>
              <a:rPr lang="hr-HR" dirty="0"/>
              <a:t>koji može imati tri atributa </a:t>
            </a:r>
            <a:r>
              <a:rPr lang="hr-HR" b="1" dirty="0" err="1">
                <a:solidFill>
                  <a:srgbClr val="FF0000"/>
                </a:solidFill>
              </a:rPr>
              <a:t>left</a:t>
            </a:r>
            <a:r>
              <a:rPr lang="hr-HR" dirty="0">
                <a:solidFill>
                  <a:srgbClr val="FF0000"/>
                </a:solidFill>
              </a:rPr>
              <a:t>, </a:t>
            </a:r>
            <a:r>
              <a:rPr lang="hr-HR" b="1" dirty="0" err="1">
                <a:solidFill>
                  <a:srgbClr val="FF0000"/>
                </a:solidFill>
              </a:rPr>
              <a:t>center</a:t>
            </a:r>
            <a:r>
              <a:rPr lang="hr-HR" b="1" dirty="0">
                <a:solidFill>
                  <a:srgbClr val="FF0000"/>
                </a:solidFill>
              </a:rPr>
              <a:t> </a:t>
            </a:r>
            <a:r>
              <a:rPr lang="hr-HR" dirty="0">
                <a:solidFill>
                  <a:srgbClr val="FF0000"/>
                </a:solidFill>
              </a:rPr>
              <a:t>i </a:t>
            </a:r>
            <a:r>
              <a:rPr lang="hr-HR" b="1" dirty="0" err="1">
                <a:solidFill>
                  <a:srgbClr val="FF0000"/>
                </a:solidFill>
              </a:rPr>
              <a:t>right</a:t>
            </a:r>
            <a:r>
              <a:rPr lang="hr-HR" dirty="0"/>
              <a:t>. </a:t>
            </a:r>
          </a:p>
          <a:p>
            <a:pPr marL="0" indent="0">
              <a:buNone/>
            </a:pPr>
            <a:r>
              <a:rPr lang="hr-HR" dirty="0"/>
              <a:t>primjer:</a:t>
            </a:r>
          </a:p>
          <a:p>
            <a:pPr marL="0" indent="0">
              <a:buNone/>
            </a:pPr>
            <a:r>
              <a:rPr lang="hr-HR" b="1" dirty="0">
                <a:solidFill>
                  <a:schemeClr val="accent1">
                    <a:lumMod val="75000"/>
                  </a:schemeClr>
                </a:solidFill>
              </a:rPr>
              <a:t>&lt;p&gt; </a:t>
            </a:r>
            <a:r>
              <a:rPr lang="hr-HR" b="1" dirty="0" err="1">
                <a:solidFill>
                  <a:schemeClr val="accent1">
                    <a:lumMod val="75000"/>
                  </a:schemeClr>
                </a:solidFill>
              </a:rPr>
              <a:t>align</a:t>
            </a:r>
            <a:r>
              <a:rPr lang="hr-HR" b="1" dirty="0">
                <a:solidFill>
                  <a:schemeClr val="accent1">
                    <a:lumMod val="75000"/>
                  </a:schemeClr>
                </a:solidFill>
              </a:rPr>
              <a:t>=“</a:t>
            </a:r>
            <a:r>
              <a:rPr lang="hr-HR" b="1" dirty="0" err="1">
                <a:solidFill>
                  <a:schemeClr val="accent1">
                    <a:lumMod val="75000"/>
                  </a:schemeClr>
                </a:solidFill>
              </a:rPr>
              <a:t>center</a:t>
            </a:r>
            <a:r>
              <a:rPr lang="hr-HR" b="1" dirty="0">
                <a:solidFill>
                  <a:schemeClr val="accent1">
                    <a:lumMod val="75000"/>
                  </a:schemeClr>
                </a:solidFill>
              </a:rPr>
              <a:t>“&gt;Ovo je moja prva stranica&lt;/p&gt;</a:t>
            </a:r>
          </a:p>
          <a:p>
            <a:pPr marL="0" indent="0">
              <a:buNone/>
            </a:pPr>
            <a:endParaRPr lang="hr-HR" dirty="0"/>
          </a:p>
        </p:txBody>
      </p:sp>
    </p:spTree>
    <p:extLst>
      <p:ext uri="{BB962C8B-B14F-4D97-AF65-F5344CB8AC3E}">
        <p14:creationId xmlns:p14="http://schemas.microsoft.com/office/powerpoint/2010/main" val="3023830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B33B5A3-EAB0-44B3-8751-E8C702F4F875}"/>
              </a:ext>
            </a:extLst>
          </p:cNvPr>
          <p:cNvSpPr>
            <a:spLocks noGrp="1"/>
          </p:cNvSpPr>
          <p:nvPr>
            <p:ph type="title"/>
          </p:nvPr>
        </p:nvSpPr>
        <p:spPr>
          <a:xfrm>
            <a:off x="1262155" y="1070665"/>
            <a:ext cx="4392488" cy="1325563"/>
          </a:xfrm>
        </p:spPr>
        <p:txBody>
          <a:bodyPr/>
          <a:lstStyle/>
          <a:p>
            <a:r>
              <a:rPr lang="hr-HR" b="1" dirty="0"/>
              <a:t>Umetanje slika </a:t>
            </a:r>
            <a:br>
              <a:rPr lang="hr-HR" dirty="0"/>
            </a:br>
            <a:endParaRPr lang="hr-HR" dirty="0"/>
          </a:p>
        </p:txBody>
      </p:sp>
      <p:sp>
        <p:nvSpPr>
          <p:cNvPr id="3" name="Rezervirano mjesto sadržaja 2">
            <a:extLst>
              <a:ext uri="{FF2B5EF4-FFF2-40B4-BE49-F238E27FC236}">
                <a16:creationId xmlns:a16="http://schemas.microsoft.com/office/drawing/2014/main" id="{0F804781-DCE3-468A-8210-2ECEA0262548}"/>
              </a:ext>
            </a:extLst>
          </p:cNvPr>
          <p:cNvSpPr>
            <a:spLocks noGrp="1"/>
          </p:cNvSpPr>
          <p:nvPr>
            <p:ph idx="1"/>
          </p:nvPr>
        </p:nvSpPr>
        <p:spPr>
          <a:xfrm>
            <a:off x="5876962" y="962487"/>
            <a:ext cx="5562958" cy="3597934"/>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0" indent="0">
              <a:buNone/>
            </a:pPr>
            <a:r>
              <a:rPr lang="hr-HR" dirty="0"/>
              <a:t>Sliku ćemo umetnuti pomoću </a:t>
            </a:r>
            <a:r>
              <a:rPr lang="hr-HR" dirty="0" err="1"/>
              <a:t>taga</a:t>
            </a:r>
            <a:r>
              <a:rPr lang="hr-HR" dirty="0"/>
              <a:t> </a:t>
            </a:r>
            <a:r>
              <a:rPr lang="hr-HR" b="1" dirty="0" err="1">
                <a:solidFill>
                  <a:srgbClr val="FF0000"/>
                </a:solidFill>
              </a:rPr>
              <a:t>img</a:t>
            </a:r>
            <a:r>
              <a:rPr lang="hr-HR" dirty="0"/>
              <a:t>, koji mora imati barem jedan atribut </a:t>
            </a:r>
            <a:r>
              <a:rPr lang="hr-HR" b="1" dirty="0" err="1">
                <a:solidFill>
                  <a:srgbClr val="FF0000"/>
                </a:solidFill>
              </a:rPr>
              <a:t>src</a:t>
            </a:r>
            <a:r>
              <a:rPr lang="hr-HR" dirty="0"/>
              <a:t>. Atribut </a:t>
            </a:r>
            <a:r>
              <a:rPr lang="hr-HR" b="1" dirty="0" err="1">
                <a:solidFill>
                  <a:srgbClr val="FF0000"/>
                </a:solidFill>
              </a:rPr>
              <a:t>src</a:t>
            </a:r>
            <a:r>
              <a:rPr lang="hr-HR" dirty="0"/>
              <a:t> definira naziv slike koju ćemo umetnuti na stranicu. Ukoliko se slika koju umećemo nalazi u istoj mapi kao i stranica na koju sliku umećemo dovoljno je navesti samo naziv slike. </a:t>
            </a:r>
          </a:p>
        </p:txBody>
      </p:sp>
      <p:graphicFrame>
        <p:nvGraphicFramePr>
          <p:cNvPr id="5" name="Tablica 4">
            <a:extLst>
              <a:ext uri="{FF2B5EF4-FFF2-40B4-BE49-F238E27FC236}">
                <a16:creationId xmlns:a16="http://schemas.microsoft.com/office/drawing/2014/main" id="{5D485052-22B2-4FFF-B66C-CB520E2DDB91}"/>
              </a:ext>
            </a:extLst>
          </p:cNvPr>
          <p:cNvGraphicFramePr>
            <a:graphicFrameLocks noGrp="1"/>
          </p:cNvGraphicFramePr>
          <p:nvPr>
            <p:extLst>
              <p:ext uri="{D42A27DB-BD31-4B8C-83A1-F6EECF244321}">
                <p14:modId xmlns:p14="http://schemas.microsoft.com/office/powerpoint/2010/main" val="4276221883"/>
              </p:ext>
            </p:extLst>
          </p:nvPr>
        </p:nvGraphicFramePr>
        <p:xfrm>
          <a:off x="749065" y="2394994"/>
          <a:ext cx="4905578" cy="1478280"/>
        </p:xfrm>
        <a:graphic>
          <a:graphicData uri="http://schemas.openxmlformats.org/drawingml/2006/table">
            <a:tbl>
              <a:tblPr firstRow="1" bandRow="1">
                <a:tableStyleId>{5940675A-B579-460E-94D1-54222C63F5DA}</a:tableStyleId>
              </a:tblPr>
              <a:tblGrid>
                <a:gridCol w="2452789">
                  <a:extLst>
                    <a:ext uri="{9D8B030D-6E8A-4147-A177-3AD203B41FA5}">
                      <a16:colId xmlns:a16="http://schemas.microsoft.com/office/drawing/2014/main" val="271215976"/>
                    </a:ext>
                  </a:extLst>
                </a:gridCol>
                <a:gridCol w="2452789">
                  <a:extLst>
                    <a:ext uri="{9D8B030D-6E8A-4147-A177-3AD203B41FA5}">
                      <a16:colId xmlns:a16="http://schemas.microsoft.com/office/drawing/2014/main" val="3817229773"/>
                    </a:ext>
                  </a:extLst>
                </a:gridCol>
              </a:tblGrid>
              <a:tr h="0">
                <a:tc>
                  <a:txBody>
                    <a:bodyPr/>
                    <a:lstStyle/>
                    <a:p>
                      <a:pPr algn="ctr"/>
                      <a:r>
                        <a:rPr lang="hr-HR" b="1" dirty="0"/>
                        <a:t>ATRIBUT</a:t>
                      </a:r>
                    </a:p>
                  </a:txBody>
                  <a:tcPr>
                    <a:solidFill>
                      <a:schemeClr val="bg1">
                        <a:lumMod val="85000"/>
                      </a:schemeClr>
                    </a:solidFill>
                  </a:tcPr>
                </a:tc>
                <a:tc>
                  <a:txBody>
                    <a:bodyPr/>
                    <a:lstStyle/>
                    <a:p>
                      <a:pPr algn="ctr"/>
                      <a:r>
                        <a:rPr lang="hr-HR" b="1" dirty="0"/>
                        <a:t>ZNAČENJE</a:t>
                      </a:r>
                    </a:p>
                  </a:txBody>
                  <a:tcPr>
                    <a:solidFill>
                      <a:schemeClr val="bg1">
                        <a:lumMod val="85000"/>
                      </a:schemeClr>
                    </a:solidFill>
                  </a:tcPr>
                </a:tc>
                <a:extLst>
                  <a:ext uri="{0D108BD9-81ED-4DB2-BD59-A6C34878D82A}">
                    <a16:rowId xmlns:a16="http://schemas.microsoft.com/office/drawing/2014/main" val="621515420"/>
                  </a:ext>
                </a:extLst>
              </a:tr>
              <a:tr h="370840">
                <a:tc>
                  <a:txBody>
                    <a:bodyPr/>
                    <a:lstStyle/>
                    <a:p>
                      <a:r>
                        <a:rPr lang="hr-HR" b="1" dirty="0" err="1">
                          <a:solidFill>
                            <a:srgbClr val="000000"/>
                          </a:solidFill>
                          <a:latin typeface="Arial" panose="020B0604020202020204" pitchFamily="34" charset="0"/>
                        </a:rPr>
                        <a:t>height</a:t>
                      </a:r>
                      <a:endParaRPr lang="hr-HR" dirty="0"/>
                    </a:p>
                  </a:txBody>
                  <a:tcPr/>
                </a:tc>
                <a:tc>
                  <a:txBody>
                    <a:bodyPr/>
                    <a:lstStyle/>
                    <a:p>
                      <a:r>
                        <a:rPr lang="hr-HR" dirty="0"/>
                        <a:t>visina slike</a:t>
                      </a:r>
                    </a:p>
                  </a:txBody>
                  <a:tcPr/>
                </a:tc>
                <a:extLst>
                  <a:ext uri="{0D108BD9-81ED-4DB2-BD59-A6C34878D82A}">
                    <a16:rowId xmlns:a16="http://schemas.microsoft.com/office/drawing/2014/main" val="2788988578"/>
                  </a:ext>
                </a:extLst>
              </a:tr>
              <a:tr h="370840">
                <a:tc>
                  <a:txBody>
                    <a:bodyPr/>
                    <a:lstStyle/>
                    <a:p>
                      <a:r>
                        <a:rPr lang="hr-HR" b="1" dirty="0" err="1">
                          <a:solidFill>
                            <a:srgbClr val="000000"/>
                          </a:solidFill>
                          <a:latin typeface="Arial" panose="020B0604020202020204" pitchFamily="34" charset="0"/>
                        </a:rPr>
                        <a:t>width</a:t>
                      </a:r>
                      <a:r>
                        <a:rPr lang="hr-HR" b="1" dirty="0">
                          <a:solidFill>
                            <a:srgbClr val="000000"/>
                          </a:solidFill>
                          <a:latin typeface="Arial" panose="020B0604020202020204" pitchFamily="34" charset="0"/>
                        </a:rPr>
                        <a:t> </a:t>
                      </a:r>
                      <a:r>
                        <a:rPr lang="hr-HR" dirty="0">
                          <a:solidFill>
                            <a:srgbClr val="000000"/>
                          </a:solidFill>
                          <a:latin typeface="Arial" panose="020B0604020202020204" pitchFamily="34" charset="0"/>
                        </a:rPr>
                        <a:t>	</a:t>
                      </a:r>
                      <a:endParaRPr lang="hr-HR" dirty="0"/>
                    </a:p>
                  </a:txBody>
                  <a:tcPr/>
                </a:tc>
                <a:tc>
                  <a:txBody>
                    <a:bodyPr/>
                    <a:lstStyle/>
                    <a:p>
                      <a:r>
                        <a:rPr lang="hr-HR" dirty="0"/>
                        <a:t>širina slike</a:t>
                      </a:r>
                    </a:p>
                  </a:txBody>
                  <a:tcPr/>
                </a:tc>
                <a:extLst>
                  <a:ext uri="{0D108BD9-81ED-4DB2-BD59-A6C34878D82A}">
                    <a16:rowId xmlns:a16="http://schemas.microsoft.com/office/drawing/2014/main" val="693567843"/>
                  </a:ext>
                </a:extLst>
              </a:tr>
              <a:tr h="370840">
                <a:tc>
                  <a:txBody>
                    <a:bodyPr/>
                    <a:lstStyle/>
                    <a:p>
                      <a:r>
                        <a:rPr lang="hr-HR" b="1" dirty="0" err="1"/>
                        <a:t>border</a:t>
                      </a:r>
                      <a:endParaRPr lang="hr-HR" b="1" dirty="0"/>
                    </a:p>
                  </a:txBody>
                  <a:tcPr/>
                </a:tc>
                <a:tc>
                  <a:txBody>
                    <a:bodyPr/>
                    <a:lstStyle/>
                    <a:p>
                      <a:r>
                        <a:rPr lang="hr-HR" dirty="0"/>
                        <a:t>obrub slike</a:t>
                      </a:r>
                    </a:p>
                  </a:txBody>
                  <a:tcPr/>
                </a:tc>
                <a:extLst>
                  <a:ext uri="{0D108BD9-81ED-4DB2-BD59-A6C34878D82A}">
                    <a16:rowId xmlns:a16="http://schemas.microsoft.com/office/drawing/2014/main" val="826759256"/>
                  </a:ext>
                </a:extLst>
              </a:tr>
            </a:tbl>
          </a:graphicData>
        </a:graphic>
      </p:graphicFrame>
      <p:sp>
        <p:nvSpPr>
          <p:cNvPr id="7" name="TekstniOkvir 6">
            <a:extLst>
              <a:ext uri="{FF2B5EF4-FFF2-40B4-BE49-F238E27FC236}">
                <a16:creationId xmlns:a16="http://schemas.microsoft.com/office/drawing/2014/main" id="{DD46796B-0926-4B09-B173-5D1339F4A47C}"/>
              </a:ext>
            </a:extLst>
          </p:cNvPr>
          <p:cNvSpPr txBox="1"/>
          <p:nvPr/>
        </p:nvSpPr>
        <p:spPr>
          <a:xfrm>
            <a:off x="263352" y="4670742"/>
            <a:ext cx="11017224"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hr-HR" sz="2800" b="1" dirty="0">
                <a:solidFill>
                  <a:schemeClr val="tx1"/>
                </a:solidFill>
                <a:latin typeface="Arial" panose="020B0604020202020204" pitchFamily="34" charset="0"/>
                <a:cs typeface="Arial" panose="020B0604020202020204" pitchFamily="34" charset="0"/>
              </a:rPr>
              <a:t>primjer:</a:t>
            </a:r>
          </a:p>
          <a:p>
            <a:r>
              <a:rPr lang="hr-HR" sz="2400" b="1" dirty="0">
                <a:solidFill>
                  <a:srgbClr val="FF0000"/>
                </a:solidFill>
                <a:latin typeface="Arial" panose="020B0604020202020204" pitchFamily="34" charset="0"/>
                <a:cs typeface="Arial" panose="020B0604020202020204" pitchFamily="34" charset="0"/>
              </a:rPr>
              <a:t>&lt;p&gt;&lt;</a:t>
            </a:r>
            <a:r>
              <a:rPr lang="hr-HR" sz="2400" b="1" dirty="0" err="1">
                <a:solidFill>
                  <a:srgbClr val="FF0000"/>
                </a:solidFill>
                <a:latin typeface="Arial" panose="020B0604020202020204" pitchFamily="34" charset="0"/>
                <a:cs typeface="Arial" panose="020B0604020202020204" pitchFamily="34" charset="0"/>
              </a:rPr>
              <a:t>img</a:t>
            </a:r>
            <a:r>
              <a:rPr lang="hr-HR" sz="2400" b="1" dirty="0">
                <a:solidFill>
                  <a:srgbClr val="FF0000"/>
                </a:solidFill>
                <a:latin typeface="Arial" panose="020B0604020202020204" pitchFamily="34" charset="0"/>
                <a:cs typeface="Arial" panose="020B0604020202020204" pitchFamily="34" charset="0"/>
              </a:rPr>
              <a:t> </a:t>
            </a:r>
            <a:r>
              <a:rPr lang="hr-HR" sz="2400" b="1" dirty="0" err="1">
                <a:solidFill>
                  <a:srgbClr val="FF0000"/>
                </a:solidFill>
                <a:latin typeface="Arial" panose="020B0604020202020204" pitchFamily="34" charset="0"/>
                <a:cs typeface="Arial" panose="020B0604020202020204" pitchFamily="34" charset="0"/>
              </a:rPr>
              <a:t>border</a:t>
            </a:r>
            <a:r>
              <a:rPr lang="hr-HR" sz="2400" b="1" dirty="0">
                <a:solidFill>
                  <a:srgbClr val="FF0000"/>
                </a:solidFill>
                <a:latin typeface="Arial" panose="020B0604020202020204" pitchFamily="34" charset="0"/>
                <a:cs typeface="Arial" panose="020B0604020202020204" pitchFamily="34" charset="0"/>
              </a:rPr>
              <a:t>=“1“ </a:t>
            </a:r>
            <a:r>
              <a:rPr lang="hr-HR" sz="2400" b="1" dirty="0" err="1">
                <a:solidFill>
                  <a:srgbClr val="FF0000"/>
                </a:solidFill>
                <a:latin typeface="Arial" panose="020B0604020202020204" pitchFamily="34" charset="0"/>
                <a:cs typeface="Arial" panose="020B0604020202020204" pitchFamily="34" charset="0"/>
              </a:rPr>
              <a:t>src</a:t>
            </a:r>
            <a:r>
              <a:rPr lang="hr-HR" sz="2400" b="1" dirty="0">
                <a:solidFill>
                  <a:srgbClr val="FF0000"/>
                </a:solidFill>
                <a:latin typeface="Arial" panose="020B0604020202020204" pitchFamily="34" charset="0"/>
                <a:cs typeface="Arial" panose="020B0604020202020204" pitchFamily="34" charset="0"/>
              </a:rPr>
              <a:t>=“auto.jpg“ </a:t>
            </a:r>
            <a:r>
              <a:rPr lang="hr-HR" sz="2400" b="1" dirty="0" err="1">
                <a:solidFill>
                  <a:srgbClr val="FF0000"/>
                </a:solidFill>
                <a:latin typeface="Arial" panose="020B0604020202020204" pitchFamily="34" charset="0"/>
                <a:cs typeface="Arial" panose="020B0604020202020204" pitchFamily="34" charset="0"/>
              </a:rPr>
              <a:t>width</a:t>
            </a:r>
            <a:r>
              <a:rPr lang="hr-HR" sz="2400" b="1" dirty="0">
                <a:solidFill>
                  <a:srgbClr val="FF0000"/>
                </a:solidFill>
                <a:latin typeface="Arial" panose="020B0604020202020204" pitchFamily="34" charset="0"/>
                <a:cs typeface="Arial" panose="020B0604020202020204" pitchFamily="34" charset="0"/>
              </a:rPr>
              <a:t>=“142“ </a:t>
            </a:r>
            <a:r>
              <a:rPr lang="hr-HR" sz="2400" b="1" dirty="0" err="1">
                <a:solidFill>
                  <a:srgbClr val="FF0000"/>
                </a:solidFill>
                <a:latin typeface="Arial" panose="020B0604020202020204" pitchFamily="34" charset="0"/>
                <a:cs typeface="Arial" panose="020B0604020202020204" pitchFamily="34" charset="0"/>
              </a:rPr>
              <a:t>height</a:t>
            </a:r>
            <a:r>
              <a:rPr lang="hr-HR" sz="2400" b="1" dirty="0">
                <a:solidFill>
                  <a:srgbClr val="FF0000"/>
                </a:solidFill>
                <a:latin typeface="Arial" panose="020B0604020202020204" pitchFamily="34" charset="0"/>
                <a:cs typeface="Arial" panose="020B0604020202020204" pitchFamily="34" charset="0"/>
              </a:rPr>
              <a:t>=“163“&gt;&lt;/p&gt;</a:t>
            </a:r>
          </a:p>
          <a:p>
            <a:endParaRPr lang="hr-HR" dirty="0"/>
          </a:p>
        </p:txBody>
      </p:sp>
    </p:spTree>
    <p:extLst>
      <p:ext uri="{BB962C8B-B14F-4D97-AF65-F5344CB8AC3E}">
        <p14:creationId xmlns:p14="http://schemas.microsoft.com/office/powerpoint/2010/main" val="779622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0DF03BF-1D11-4DB0-8C4E-B92511825DE4}"/>
              </a:ext>
            </a:extLst>
          </p:cNvPr>
          <p:cNvSpPr>
            <a:spLocks noGrp="1"/>
          </p:cNvSpPr>
          <p:nvPr>
            <p:ph type="title"/>
          </p:nvPr>
        </p:nvSpPr>
        <p:spPr>
          <a:xfrm>
            <a:off x="3719736" y="548680"/>
            <a:ext cx="3840130" cy="667850"/>
          </a:xfrm>
        </p:spPr>
        <p:style>
          <a:lnRef idx="1">
            <a:schemeClr val="accent4"/>
          </a:lnRef>
          <a:fillRef idx="2">
            <a:schemeClr val="accent4"/>
          </a:fillRef>
          <a:effectRef idx="1">
            <a:schemeClr val="accent4"/>
          </a:effectRef>
          <a:fontRef idx="minor">
            <a:schemeClr val="dk1"/>
          </a:fontRef>
        </p:style>
        <p:txBody>
          <a:bodyPr/>
          <a:lstStyle/>
          <a:p>
            <a:pPr algn="ctr"/>
            <a:r>
              <a:rPr lang="hr-HR" b="1" dirty="0">
                <a:solidFill>
                  <a:srgbClr val="0070C0"/>
                </a:solidFill>
              </a:rPr>
              <a:t>Poveznice</a:t>
            </a:r>
            <a:endParaRPr lang="hr-HR" dirty="0">
              <a:solidFill>
                <a:srgbClr val="0070C0"/>
              </a:solidFill>
            </a:endParaRPr>
          </a:p>
        </p:txBody>
      </p:sp>
      <p:sp>
        <p:nvSpPr>
          <p:cNvPr id="3" name="Rezervirano mjesto sadržaja 2">
            <a:extLst>
              <a:ext uri="{FF2B5EF4-FFF2-40B4-BE49-F238E27FC236}">
                <a16:creationId xmlns:a16="http://schemas.microsoft.com/office/drawing/2014/main" id="{B9C11C31-27DA-48AD-81E6-96B6AAC73D68}"/>
              </a:ext>
            </a:extLst>
          </p:cNvPr>
          <p:cNvSpPr>
            <a:spLocks noGrp="1"/>
          </p:cNvSpPr>
          <p:nvPr>
            <p:ph idx="1"/>
          </p:nvPr>
        </p:nvSpPr>
        <p:spPr>
          <a:xfrm>
            <a:off x="842295" y="1484784"/>
            <a:ext cx="10507410" cy="4248472"/>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hr-HR" sz="2400" b="1" dirty="0">
                <a:solidFill>
                  <a:srgbClr val="FF0000"/>
                </a:solidFill>
              </a:rPr>
              <a:t>Poveznica</a:t>
            </a:r>
            <a:r>
              <a:rPr lang="hr-HR" sz="2400" dirty="0"/>
              <a:t> (</a:t>
            </a:r>
            <a:r>
              <a:rPr lang="hr-HR" sz="2400" dirty="0" err="1"/>
              <a:t>eng</a:t>
            </a:r>
            <a:r>
              <a:rPr lang="hr-HR" sz="2400" dirty="0"/>
              <a:t>. </a:t>
            </a:r>
            <a:r>
              <a:rPr lang="hr-HR" sz="2400" dirty="0" err="1"/>
              <a:t>hyperlink</a:t>
            </a:r>
            <a:r>
              <a:rPr lang="hr-HR" sz="2400" dirty="0"/>
              <a:t>) koristimo ju kao vezu na:</a:t>
            </a:r>
          </a:p>
          <a:p>
            <a:pPr lvl="1"/>
            <a:r>
              <a:rPr lang="hr-HR" sz="2400" dirty="0"/>
              <a:t>neko mjesto unutar mrežne stranice</a:t>
            </a:r>
          </a:p>
          <a:p>
            <a:pPr lvl="1"/>
            <a:r>
              <a:rPr lang="hr-HR" sz="2400" dirty="0"/>
              <a:t>neku drugu stranicu unutar našeg mrežnog sjedišta</a:t>
            </a:r>
          </a:p>
          <a:p>
            <a:pPr lvl="1"/>
            <a:r>
              <a:rPr lang="hr-HR" sz="2400" dirty="0"/>
              <a:t>vezu na neku mrežnu stranicu koja nije dio našeg mrežnog sjedišta (vanjsku poveznicu)</a:t>
            </a:r>
          </a:p>
          <a:p>
            <a:pPr lvl="1"/>
            <a:r>
              <a:rPr lang="hr-HR" sz="2400" dirty="0"/>
              <a:t>za pokretanje programa za pisanje poruka e-pošte. </a:t>
            </a:r>
          </a:p>
          <a:p>
            <a:pPr marL="0" indent="0">
              <a:buNone/>
            </a:pPr>
            <a:r>
              <a:rPr lang="hr-HR" sz="2400" dirty="0"/>
              <a:t>Poveznica može biti: tekst, slika, animacija ili neki drugi element web stranice. </a:t>
            </a:r>
          </a:p>
          <a:p>
            <a:pPr marL="0" indent="0">
              <a:buNone/>
            </a:pPr>
            <a:r>
              <a:rPr lang="hr-HR" sz="2400" dirty="0"/>
              <a:t>Poveznice nam omogućuju kretanje po mrežnom sjedištu. </a:t>
            </a:r>
          </a:p>
          <a:p>
            <a:pPr marL="0" indent="0">
              <a:buNone/>
            </a:pPr>
            <a:r>
              <a:rPr lang="pl-PL" sz="2400" dirty="0"/>
              <a:t>Tag za kreiranje poveznica je </a:t>
            </a:r>
            <a:r>
              <a:rPr lang="pl-PL" sz="2400" b="1" dirty="0">
                <a:solidFill>
                  <a:schemeClr val="accent1">
                    <a:lumMod val="75000"/>
                  </a:schemeClr>
                </a:solidFill>
              </a:rPr>
              <a:t>&lt;a&gt;</a:t>
            </a:r>
            <a:r>
              <a:rPr lang="pl-PL" sz="2400" b="1" dirty="0"/>
              <a:t>. </a:t>
            </a:r>
            <a:endParaRPr lang="hr-HR" sz="2400" b="1" dirty="0"/>
          </a:p>
        </p:txBody>
      </p:sp>
    </p:spTree>
    <p:extLst>
      <p:ext uri="{BB962C8B-B14F-4D97-AF65-F5344CB8AC3E}">
        <p14:creationId xmlns:p14="http://schemas.microsoft.com/office/powerpoint/2010/main" val="3597345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C2030F21-A650-4CAE-A543-CC06F23D61BC}"/>
              </a:ext>
            </a:extLst>
          </p:cNvPr>
          <p:cNvPicPr>
            <a:picLocks noChangeAspect="1"/>
          </p:cNvPicPr>
          <p:nvPr/>
        </p:nvPicPr>
        <p:blipFill rotWithShape="1">
          <a:blip r:embed="rId3"/>
          <a:srcRect l="24603" t="26901" r="24603" b="8001"/>
          <a:stretch/>
        </p:blipFill>
        <p:spPr>
          <a:xfrm>
            <a:off x="1919536" y="620688"/>
            <a:ext cx="7920880" cy="5295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6321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B286326-0D15-4C2C-A5C7-31853E2688B8}"/>
              </a:ext>
            </a:extLst>
          </p:cNvPr>
          <p:cNvSpPr>
            <a:spLocks noGrp="1"/>
          </p:cNvSpPr>
          <p:nvPr>
            <p:ph type="title"/>
          </p:nvPr>
        </p:nvSpPr>
        <p:spPr>
          <a:xfrm>
            <a:off x="643466" y="404664"/>
            <a:ext cx="5596549" cy="1656184"/>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hr-HR" dirty="0">
                <a:solidFill>
                  <a:srgbClr val="0070C0"/>
                </a:solidFill>
              </a:rPr>
              <a:t>KVIZ PONAVLJANJA I </a:t>
            </a:r>
            <a:br>
              <a:rPr lang="hr-HR" dirty="0">
                <a:solidFill>
                  <a:srgbClr val="0070C0"/>
                </a:solidFill>
              </a:rPr>
            </a:br>
            <a:r>
              <a:rPr lang="hr-HR" dirty="0">
                <a:solidFill>
                  <a:srgbClr val="0070C0"/>
                </a:solidFill>
              </a:rPr>
              <a:t>ZADATAK ZA SAMOSTALNI RAD</a:t>
            </a:r>
          </a:p>
        </p:txBody>
      </p:sp>
      <p:sp>
        <p:nvSpPr>
          <p:cNvPr id="3" name="Rezervirano mjesto sadržaja 2">
            <a:extLst>
              <a:ext uri="{FF2B5EF4-FFF2-40B4-BE49-F238E27FC236}">
                <a16:creationId xmlns:a16="http://schemas.microsoft.com/office/drawing/2014/main" id="{2DC47D7A-6654-4FF7-8F21-D3F818054374}"/>
              </a:ext>
            </a:extLst>
          </p:cNvPr>
          <p:cNvSpPr>
            <a:spLocks noGrp="1"/>
          </p:cNvSpPr>
          <p:nvPr>
            <p:ph idx="1"/>
          </p:nvPr>
        </p:nvSpPr>
        <p:spPr>
          <a:xfrm>
            <a:off x="657684" y="5066618"/>
            <a:ext cx="5328592" cy="882662"/>
          </a:xfrm>
        </p:spPr>
        <p:txBody>
          <a:bodyPr>
            <a:noAutofit/>
          </a:bodyPr>
          <a:lstStyle/>
          <a:p>
            <a:pPr marL="0" indent="0" algn="ctr">
              <a:buNone/>
            </a:pPr>
            <a:r>
              <a:rPr lang="hr-HR" sz="4000" dirty="0">
                <a:hlinkClick r:id="rId2"/>
              </a:rPr>
              <a:t>https://bit.ly/3eL6Kxu</a:t>
            </a:r>
            <a:endParaRPr lang="hr-HR" sz="4000" dirty="0"/>
          </a:p>
        </p:txBody>
      </p:sp>
      <p:pic>
        <p:nvPicPr>
          <p:cNvPr id="7" name="Slika 6">
            <a:extLst>
              <a:ext uri="{FF2B5EF4-FFF2-40B4-BE49-F238E27FC236}">
                <a16:creationId xmlns:a16="http://schemas.microsoft.com/office/drawing/2014/main" id="{51B45638-7362-47AF-B54A-20A4A81BF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578" y="908720"/>
            <a:ext cx="4775018" cy="4775018"/>
          </a:xfrm>
          <a:prstGeom prst="rect">
            <a:avLst/>
          </a:prstGeom>
        </p:spPr>
      </p:pic>
      <p:sp>
        <p:nvSpPr>
          <p:cNvPr id="4" name="Pravokutnik 3">
            <a:extLst>
              <a:ext uri="{FF2B5EF4-FFF2-40B4-BE49-F238E27FC236}">
                <a16:creationId xmlns:a16="http://schemas.microsoft.com/office/drawing/2014/main" id="{E16131CD-1849-41D9-A920-BB863A3D48DD}"/>
              </a:ext>
            </a:extLst>
          </p:cNvPr>
          <p:cNvSpPr/>
          <p:nvPr/>
        </p:nvSpPr>
        <p:spPr>
          <a:xfrm>
            <a:off x="640537" y="2142067"/>
            <a:ext cx="5222293" cy="2308324"/>
          </a:xfrm>
          <a:prstGeom prst="rect">
            <a:avLst/>
          </a:prstGeom>
        </p:spPr>
        <p:txBody>
          <a:bodyPr wrap="square">
            <a:spAutoFit/>
          </a:bodyPr>
          <a:lstStyle/>
          <a:p>
            <a:r>
              <a:rPr lang="hr-HR" dirty="0">
                <a:solidFill>
                  <a:srgbClr val="242424"/>
                </a:solidFill>
                <a:latin typeface="Segoe UI" panose="020B0502040204020203" pitchFamily="34" charset="0"/>
              </a:rPr>
              <a:t>Otvori </a:t>
            </a:r>
            <a:r>
              <a:rPr lang="hr-HR" dirty="0" err="1">
                <a:solidFill>
                  <a:srgbClr val="242424"/>
                </a:solidFill>
                <a:latin typeface="Segoe UI" panose="020B0502040204020203" pitchFamily="34" charset="0"/>
              </a:rPr>
              <a:t>Notepad</a:t>
            </a:r>
            <a:r>
              <a:rPr lang="hr-HR" dirty="0">
                <a:solidFill>
                  <a:srgbClr val="242424"/>
                </a:solidFill>
                <a:latin typeface="Segoe UI" panose="020B0502040204020203" pitchFamily="34" charset="0"/>
              </a:rPr>
              <a:t> i kreiraj jednostavnu web stranicu uz pomoć HTML-koda. Na stranici napiši naslov MOJA ŠKOLA i poravnaj ga središnje. napiši 2-3 rečenice o svojoj školi . Font teksta </a:t>
            </a:r>
            <a:r>
              <a:rPr lang="hr-HR" dirty="0" err="1">
                <a:solidFill>
                  <a:srgbClr val="242424"/>
                </a:solidFill>
                <a:latin typeface="Segoe UI" panose="020B0502040204020203" pitchFamily="34" charset="0"/>
              </a:rPr>
              <a:t>Verdana</a:t>
            </a:r>
            <a:r>
              <a:rPr lang="hr-HR" dirty="0">
                <a:solidFill>
                  <a:srgbClr val="242424"/>
                </a:solidFill>
                <a:latin typeface="Segoe UI" panose="020B0502040204020203" pitchFamily="34" charset="0"/>
              </a:rPr>
              <a:t> veličine 18. Boja fonta plava.</a:t>
            </a:r>
            <a:br>
              <a:rPr lang="hr-HR" dirty="0"/>
            </a:br>
            <a:r>
              <a:rPr lang="hr-HR" dirty="0">
                <a:solidFill>
                  <a:srgbClr val="242424"/>
                </a:solidFill>
                <a:latin typeface="Segoe UI" panose="020B0502040204020203" pitchFamily="34" charset="0"/>
              </a:rPr>
              <a:t>Umetni dvije fotografije škole, poravnaj ih u sredinu. Umetni poveznicu na web stranicu naše škole.</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2916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utnik 2">
            <a:extLst>
              <a:ext uri="{FF2B5EF4-FFF2-40B4-BE49-F238E27FC236}">
                <a16:creationId xmlns:a16="http://schemas.microsoft.com/office/drawing/2014/main" id="{7B603ABF-BDEA-4B55-B666-F15DC19DFED4}"/>
              </a:ext>
            </a:extLst>
          </p:cNvPr>
          <p:cNvSpPr/>
          <p:nvPr/>
        </p:nvSpPr>
        <p:spPr>
          <a:xfrm>
            <a:off x="1271464" y="458956"/>
            <a:ext cx="8801622" cy="5940088"/>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8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ISHODI:</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2800" b="1" dirty="0">
              <a:solidFill>
                <a:srgbClr val="5B9BD5">
                  <a:lumMod val="75000"/>
                </a:srgb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8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Učenici će:</a:t>
            </a:r>
          </a:p>
          <a:p>
            <a:pPr lvl="0">
              <a:defRPr/>
            </a:pPr>
            <a:r>
              <a:rPr lang="hr-HR" b="1" dirty="0"/>
              <a:t>C. 7. 2</a:t>
            </a:r>
            <a:r>
              <a:rPr lang="hr-HR" dirty="0"/>
              <a:t> Učenik priprema, izrađuje te objavljuje vlastite mrežne stranice u skladu s dobrom praksom u području intelektualnoga vlasništva, kritički prosuđuje dobra i loša obilježja pojedinih mrežnih sadržaja</a:t>
            </a:r>
            <a:endParaRPr lang="hr-HR" sz="2800" dirty="0">
              <a:solidFill>
                <a:srgbClr val="0070C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hr-HR" sz="2800" dirty="0">
                <a:solidFill>
                  <a:srgbClr val="0070C0"/>
                </a:solidFill>
                <a:latin typeface="Arial" panose="020B0604020202020204" pitchFamily="34" charset="0"/>
                <a:cs typeface="Arial" panose="020B0604020202020204" pitchFamily="34" charset="0"/>
              </a:rPr>
              <a:t>upoznati strukturu mrežne stranice opisane HTML kodom</a:t>
            </a:r>
          </a:p>
          <a:p>
            <a:pPr marL="457200" indent="-457200">
              <a:buFont typeface="Arial" panose="020B0604020202020204" pitchFamily="34" charset="0"/>
              <a:buChar char="•"/>
            </a:pPr>
            <a:r>
              <a:rPr lang="hr-HR" sz="2800" dirty="0">
                <a:solidFill>
                  <a:srgbClr val="0070C0"/>
                </a:solidFill>
                <a:latin typeface="Arial" panose="020B0604020202020204" pitchFamily="34" charset="0"/>
                <a:cs typeface="Arial" panose="020B0604020202020204" pitchFamily="34" charset="0"/>
              </a:rPr>
              <a:t>koristiti osnovne HTML oznake i opisati njihovo značenje</a:t>
            </a:r>
          </a:p>
          <a:p>
            <a:pPr marL="457200" indent="-457200">
              <a:buFont typeface="Arial" panose="020B0604020202020204" pitchFamily="34" charset="0"/>
              <a:buChar char="•"/>
            </a:pPr>
            <a:r>
              <a:rPr lang="hr-HR" sz="2800" dirty="0">
                <a:solidFill>
                  <a:srgbClr val="0070C0"/>
                </a:solidFill>
                <a:latin typeface="Arial" panose="020B0604020202020204" pitchFamily="34" charset="0"/>
                <a:cs typeface="Arial" panose="020B0604020202020204" pitchFamily="34" charset="0"/>
              </a:rPr>
              <a:t>oblikovati slova, boju i stilove slova u HTML dokumentu</a:t>
            </a:r>
          </a:p>
          <a:p>
            <a:pPr marL="457200" indent="-457200">
              <a:buFont typeface="Arial" panose="020B0604020202020204" pitchFamily="34" charset="0"/>
              <a:buChar char="•"/>
            </a:pPr>
            <a:r>
              <a:rPr lang="hr-HR" sz="2800" dirty="0">
                <a:solidFill>
                  <a:srgbClr val="0070C0"/>
                </a:solidFill>
                <a:latin typeface="Arial" panose="020B0604020202020204" pitchFamily="34" charset="0"/>
                <a:cs typeface="Arial" panose="020B0604020202020204" pitchFamily="34" charset="0"/>
              </a:rPr>
              <a:t>dodavati fotografije i poveznice u HTML dokument</a:t>
            </a:r>
          </a:p>
          <a:p>
            <a:pPr marL="457200" indent="-457200">
              <a:buFont typeface="Arial" panose="020B0604020202020204" pitchFamily="34" charset="0"/>
              <a:buChar char="•"/>
            </a:pPr>
            <a:r>
              <a:rPr lang="hr-HR" sz="2800" dirty="0">
                <a:solidFill>
                  <a:srgbClr val="0070C0"/>
                </a:solidFill>
                <a:latin typeface="Arial" panose="020B0604020202020204" pitchFamily="34" charset="0"/>
                <a:cs typeface="Arial" panose="020B0604020202020204" pitchFamily="34" charset="0"/>
              </a:rPr>
              <a:t>spremiti HTML dokument</a:t>
            </a:r>
          </a:p>
          <a:p>
            <a:pPr marR="0" lvl="0" algn="l" defTabSz="914400" rtl="0" eaLnBrk="1" fontAlgn="auto" latinLnBrk="0" hangingPunct="1">
              <a:lnSpc>
                <a:spcPct val="100000"/>
              </a:lnSpc>
              <a:spcBef>
                <a:spcPts val="0"/>
              </a:spcBef>
              <a:spcAft>
                <a:spcPts val="0"/>
              </a:spcAft>
              <a:buClrTx/>
              <a:buSzTx/>
              <a:tabLst/>
              <a:defRPr/>
            </a:pPr>
            <a:r>
              <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57391654"/>
      </p:ext>
    </p:extLst>
  </p:cSld>
  <p:clrMapOvr>
    <a:masterClrMapping/>
  </p:clrMapOvr>
  <mc:AlternateContent xmlns:mc="http://schemas.openxmlformats.org/markup-compatibility/2006" xmlns:p14="http://schemas.microsoft.com/office/powerpoint/2010/main">
    <mc:Choice Requires="p14">
      <p:transition spd="slow" p14:dur="2000" advTm="40552"/>
    </mc:Choice>
    <mc:Fallback xmlns="">
      <p:transition spd="slow" advTm="405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69C88F3-44CD-458D-89D6-FB552B7D34D5}"/>
              </a:ext>
            </a:extLst>
          </p:cNvPr>
          <p:cNvSpPr>
            <a:spLocks noGrp="1"/>
          </p:cNvSpPr>
          <p:nvPr>
            <p:ph type="title"/>
          </p:nvPr>
        </p:nvSpPr>
        <p:spPr>
          <a:xfrm>
            <a:off x="2855640" y="692696"/>
            <a:ext cx="5832648" cy="1037531"/>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hr-HR" dirty="0">
                <a:solidFill>
                  <a:srgbClr val="0070C0"/>
                </a:solidFill>
              </a:rPr>
              <a:t>Temelji HTML-a </a:t>
            </a:r>
          </a:p>
        </p:txBody>
      </p:sp>
      <p:sp>
        <p:nvSpPr>
          <p:cNvPr id="3" name="Rezervirano mjesto sadržaja 2">
            <a:extLst>
              <a:ext uri="{FF2B5EF4-FFF2-40B4-BE49-F238E27FC236}">
                <a16:creationId xmlns:a16="http://schemas.microsoft.com/office/drawing/2014/main" id="{8E0A3373-E4C1-4C23-81ED-50FDE6AAAF30}"/>
              </a:ext>
            </a:extLst>
          </p:cNvPr>
          <p:cNvSpPr>
            <a:spLocks noGrp="1"/>
          </p:cNvSpPr>
          <p:nvPr>
            <p:ph idx="1"/>
          </p:nvPr>
        </p:nvSpPr>
        <p:spPr>
          <a:xfrm>
            <a:off x="1230932" y="1983748"/>
            <a:ext cx="9545588" cy="367750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0" indent="0">
              <a:buNone/>
            </a:pPr>
            <a:endParaRPr lang="hr-HR" dirty="0"/>
          </a:p>
          <a:p>
            <a:r>
              <a:rPr lang="hr-HR" sz="3600" dirty="0">
                <a:solidFill>
                  <a:schemeClr val="accent5">
                    <a:lumMod val="75000"/>
                  </a:schemeClr>
                </a:solidFill>
              </a:rPr>
              <a:t>Sve web stranice pisane su </a:t>
            </a:r>
            <a:r>
              <a:rPr lang="hr-HR" sz="3600" b="1" dirty="0">
                <a:solidFill>
                  <a:schemeClr val="accent5">
                    <a:lumMod val="75000"/>
                  </a:schemeClr>
                </a:solidFill>
              </a:rPr>
              <a:t>HTML </a:t>
            </a:r>
            <a:r>
              <a:rPr lang="hr-HR" sz="3600" dirty="0">
                <a:solidFill>
                  <a:schemeClr val="accent5">
                    <a:lumMod val="75000"/>
                  </a:schemeClr>
                </a:solidFill>
              </a:rPr>
              <a:t>jezikom (</a:t>
            </a:r>
            <a:r>
              <a:rPr lang="hr-HR" sz="3600" dirty="0" err="1">
                <a:solidFill>
                  <a:schemeClr val="accent5">
                    <a:lumMod val="75000"/>
                  </a:schemeClr>
                </a:solidFill>
              </a:rPr>
              <a:t>HyperText</a:t>
            </a:r>
            <a:r>
              <a:rPr lang="hr-HR" sz="3600" dirty="0">
                <a:solidFill>
                  <a:schemeClr val="accent5">
                    <a:lumMod val="75000"/>
                  </a:schemeClr>
                </a:solidFill>
              </a:rPr>
              <a:t> </a:t>
            </a:r>
            <a:r>
              <a:rPr lang="hr-HR" sz="3600" dirty="0" err="1">
                <a:solidFill>
                  <a:schemeClr val="accent5">
                    <a:lumMod val="75000"/>
                  </a:schemeClr>
                </a:solidFill>
              </a:rPr>
              <a:t>Markup</a:t>
            </a:r>
            <a:r>
              <a:rPr lang="hr-HR" sz="3600" dirty="0">
                <a:solidFill>
                  <a:schemeClr val="accent5">
                    <a:lumMod val="75000"/>
                  </a:schemeClr>
                </a:solidFill>
              </a:rPr>
              <a:t> </a:t>
            </a:r>
            <a:r>
              <a:rPr lang="hr-HR" sz="3600" dirty="0" err="1">
                <a:solidFill>
                  <a:schemeClr val="accent5">
                    <a:lumMod val="75000"/>
                  </a:schemeClr>
                </a:solidFill>
              </a:rPr>
              <a:t>Language</a:t>
            </a:r>
            <a:r>
              <a:rPr lang="hr-HR" sz="3600" dirty="0">
                <a:solidFill>
                  <a:schemeClr val="accent5">
                    <a:lumMod val="75000"/>
                  </a:schemeClr>
                </a:solidFill>
              </a:rPr>
              <a:t>), opisnom jeziku za izradu mrežnih stranica. </a:t>
            </a:r>
          </a:p>
          <a:p>
            <a:endParaRPr lang="hr-HR" sz="3600" dirty="0">
              <a:solidFill>
                <a:schemeClr val="accent5">
                  <a:lumMod val="75000"/>
                </a:schemeClr>
              </a:solidFill>
            </a:endParaRPr>
          </a:p>
          <a:p>
            <a:r>
              <a:rPr lang="hr-HR" sz="3600" dirty="0">
                <a:solidFill>
                  <a:schemeClr val="accent5">
                    <a:lumMod val="75000"/>
                  </a:schemeClr>
                </a:solidFill>
              </a:rPr>
              <a:t>HTML datoteka je tekstualna datoteka koja opisuje ili definira raspored sadržaja na mrežnim stranicama. </a:t>
            </a:r>
          </a:p>
        </p:txBody>
      </p:sp>
    </p:spTree>
    <p:extLst>
      <p:ext uri="{BB962C8B-B14F-4D97-AF65-F5344CB8AC3E}">
        <p14:creationId xmlns:p14="http://schemas.microsoft.com/office/powerpoint/2010/main" val="152963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7BB60DBF-F78E-40B2-93A8-3E2D81AEF3B1}"/>
              </a:ext>
            </a:extLst>
          </p:cNvPr>
          <p:cNvSpPr>
            <a:spLocks noGrp="1"/>
          </p:cNvSpPr>
          <p:nvPr>
            <p:ph type="title"/>
          </p:nvPr>
        </p:nvSpPr>
        <p:spPr>
          <a:xfrm>
            <a:off x="479375" y="548680"/>
            <a:ext cx="5154869" cy="918265"/>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hr-HR" sz="3200" dirty="0">
                <a:solidFill>
                  <a:srgbClr val="0070C0"/>
                </a:solidFill>
              </a:rPr>
              <a:t>Izgled mrežne stranice kako ju mi vidimo</a:t>
            </a:r>
          </a:p>
        </p:txBody>
      </p:sp>
      <p:pic>
        <p:nvPicPr>
          <p:cNvPr id="8" name="Rezervirano mjesto sadržaja 7">
            <a:extLst>
              <a:ext uri="{FF2B5EF4-FFF2-40B4-BE49-F238E27FC236}">
                <a16:creationId xmlns:a16="http://schemas.microsoft.com/office/drawing/2014/main" id="{8CDE3689-493D-43A6-AFFD-9793CD1DF1BD}"/>
              </a:ext>
            </a:extLst>
          </p:cNvPr>
          <p:cNvPicPr>
            <a:picLocks noGrp="1" noChangeAspect="1"/>
          </p:cNvPicPr>
          <p:nvPr>
            <p:ph sz="half" idx="1"/>
          </p:nvPr>
        </p:nvPicPr>
        <p:blipFill rotWithShape="1">
          <a:blip r:embed="rId3"/>
          <a:srcRect l="15310" t="13071" r="15205" b="5400"/>
          <a:stretch/>
        </p:blipFill>
        <p:spPr>
          <a:xfrm>
            <a:off x="479376" y="1988840"/>
            <a:ext cx="5154869" cy="3402215"/>
          </a:xfrm>
          <a:prstGeom prst="rect">
            <a:avLst/>
          </a:prstGeom>
          <a:ln>
            <a:noFill/>
          </a:ln>
          <a:effectLst>
            <a:outerShdw blurRad="292100" dist="139700" dir="2700000" algn="tl" rotWithShape="0">
              <a:srgbClr val="333333">
                <a:alpha val="65000"/>
              </a:srgbClr>
            </a:outerShdw>
          </a:effectLst>
        </p:spPr>
      </p:pic>
      <p:pic>
        <p:nvPicPr>
          <p:cNvPr id="7" name="Rezervirano mjesto sadržaja 6">
            <a:extLst>
              <a:ext uri="{FF2B5EF4-FFF2-40B4-BE49-F238E27FC236}">
                <a16:creationId xmlns:a16="http://schemas.microsoft.com/office/drawing/2014/main" id="{C0B202F6-22DD-41D1-A191-5E3B135C8BC8}"/>
              </a:ext>
            </a:extLst>
          </p:cNvPr>
          <p:cNvPicPr>
            <a:picLocks noGrp="1" noChangeAspect="1"/>
          </p:cNvPicPr>
          <p:nvPr>
            <p:ph sz="half" idx="2"/>
          </p:nvPr>
        </p:nvPicPr>
        <p:blipFill rotWithShape="1">
          <a:blip r:embed="rId4"/>
          <a:srcRect l="-1" t="719" r="43954" b="6630"/>
          <a:stretch/>
        </p:blipFill>
        <p:spPr>
          <a:xfrm>
            <a:off x="6588899" y="1703897"/>
            <a:ext cx="4271713" cy="3972099"/>
          </a:xfrm>
          <a:prstGeom prst="rect">
            <a:avLst/>
          </a:prstGeom>
          <a:ln>
            <a:noFill/>
          </a:ln>
          <a:effectLst>
            <a:outerShdw blurRad="292100" dist="139700" dir="2700000" algn="tl" rotWithShape="0">
              <a:srgbClr val="333333">
                <a:alpha val="65000"/>
              </a:srgbClr>
            </a:outerShdw>
          </a:effectLst>
        </p:spPr>
      </p:pic>
      <p:sp>
        <p:nvSpPr>
          <p:cNvPr id="14" name="TekstniOkvir 13">
            <a:extLst>
              <a:ext uri="{FF2B5EF4-FFF2-40B4-BE49-F238E27FC236}">
                <a16:creationId xmlns:a16="http://schemas.microsoft.com/office/drawing/2014/main" id="{68F9901A-9908-46AE-BA25-5D1B093A37B0}"/>
              </a:ext>
            </a:extLst>
          </p:cNvPr>
          <p:cNvSpPr txBox="1"/>
          <p:nvPr/>
        </p:nvSpPr>
        <p:spPr>
          <a:xfrm>
            <a:off x="5951984" y="548680"/>
            <a:ext cx="5688632"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hr-HR" sz="2800" dirty="0">
                <a:solidFill>
                  <a:schemeClr val="accent1">
                    <a:lumMod val="75000"/>
                  </a:schemeClr>
                </a:solidFill>
                <a:latin typeface="Arial" panose="020B0604020202020204" pitchFamily="34" charset="0"/>
                <a:cs typeface="Arial" panose="020B0604020202020204" pitchFamily="34" charset="0"/>
              </a:rPr>
              <a:t>Izgled mrežne stranice prikazane  HTML kodom</a:t>
            </a:r>
          </a:p>
        </p:txBody>
      </p:sp>
    </p:spTree>
    <p:extLst>
      <p:ext uri="{BB962C8B-B14F-4D97-AF65-F5344CB8AC3E}">
        <p14:creationId xmlns:p14="http://schemas.microsoft.com/office/powerpoint/2010/main" val="4290489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2FACB1B-DEF9-4598-BEE3-CADD0A229C73}"/>
              </a:ext>
            </a:extLst>
          </p:cNvPr>
          <p:cNvSpPr>
            <a:spLocks noGrp="1"/>
          </p:cNvSpPr>
          <p:nvPr>
            <p:ph type="title"/>
          </p:nvPr>
        </p:nvSpPr>
        <p:spPr>
          <a:xfrm>
            <a:off x="2063552" y="548680"/>
            <a:ext cx="8664665" cy="985431"/>
          </a:xfrm>
        </p:spPr>
        <p:style>
          <a:lnRef idx="1">
            <a:schemeClr val="accent4"/>
          </a:lnRef>
          <a:fillRef idx="2">
            <a:schemeClr val="accent4"/>
          </a:fillRef>
          <a:effectRef idx="1">
            <a:schemeClr val="accent4"/>
          </a:effectRef>
          <a:fontRef idx="minor">
            <a:schemeClr val="dk1"/>
          </a:fontRef>
        </p:style>
        <p:txBody>
          <a:bodyPr/>
          <a:lstStyle/>
          <a:p>
            <a:pPr algn="ctr"/>
            <a:r>
              <a:rPr lang="hr-HR" dirty="0">
                <a:solidFill>
                  <a:srgbClr val="0070C0"/>
                </a:solidFill>
              </a:rPr>
              <a:t>Struktura HTML dokumenta</a:t>
            </a:r>
          </a:p>
        </p:txBody>
      </p:sp>
      <p:sp>
        <p:nvSpPr>
          <p:cNvPr id="3" name="Rezervirano mjesto sadržaja 2">
            <a:extLst>
              <a:ext uri="{FF2B5EF4-FFF2-40B4-BE49-F238E27FC236}">
                <a16:creationId xmlns:a16="http://schemas.microsoft.com/office/drawing/2014/main" id="{5BAB9157-D08B-45AC-9AB5-238555956C28}"/>
              </a:ext>
            </a:extLst>
          </p:cNvPr>
          <p:cNvSpPr>
            <a:spLocks noGrp="1"/>
          </p:cNvSpPr>
          <p:nvPr>
            <p:ph idx="1"/>
          </p:nvPr>
        </p:nvSpPr>
        <p:spPr>
          <a:xfrm>
            <a:off x="1055440" y="1775789"/>
            <a:ext cx="5478183" cy="3744416"/>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marL="0" indent="0">
              <a:buNone/>
            </a:pPr>
            <a:r>
              <a:rPr lang="hr-HR" dirty="0"/>
              <a:t>&lt;</a:t>
            </a:r>
            <a:r>
              <a:rPr lang="hr-HR" dirty="0" err="1"/>
              <a:t>html</a:t>
            </a:r>
            <a:r>
              <a:rPr lang="hr-HR" dirty="0"/>
              <a:t>&gt;</a:t>
            </a:r>
          </a:p>
          <a:p>
            <a:pPr marL="0" indent="0">
              <a:buNone/>
            </a:pPr>
            <a:r>
              <a:rPr lang="hr-HR" dirty="0"/>
              <a:t>   &lt;</a:t>
            </a:r>
            <a:r>
              <a:rPr lang="hr-HR" dirty="0" err="1"/>
              <a:t>head</a:t>
            </a:r>
            <a:r>
              <a:rPr lang="hr-HR" dirty="0"/>
              <a:t>&gt;</a:t>
            </a:r>
          </a:p>
          <a:p>
            <a:pPr marL="0" indent="0">
              <a:buNone/>
            </a:pPr>
            <a:r>
              <a:rPr lang="hr-HR" dirty="0"/>
              <a:t>      „zaglavlje i opis stranice”</a:t>
            </a:r>
          </a:p>
          <a:p>
            <a:pPr marL="0" indent="0">
              <a:buNone/>
            </a:pPr>
            <a:r>
              <a:rPr lang="hr-HR" dirty="0"/>
              <a:t>   &lt;/</a:t>
            </a:r>
            <a:r>
              <a:rPr lang="hr-HR" dirty="0" err="1"/>
              <a:t>head</a:t>
            </a:r>
            <a:r>
              <a:rPr lang="hr-HR" dirty="0"/>
              <a:t>&gt;</a:t>
            </a:r>
          </a:p>
          <a:p>
            <a:pPr marL="0" indent="0">
              <a:buNone/>
            </a:pPr>
            <a:r>
              <a:rPr lang="hr-HR" dirty="0"/>
              <a:t>   &lt;</a:t>
            </a:r>
            <a:r>
              <a:rPr lang="hr-HR" dirty="0" err="1"/>
              <a:t>body</a:t>
            </a:r>
            <a:r>
              <a:rPr lang="hr-HR" dirty="0"/>
              <a:t>&gt;</a:t>
            </a:r>
          </a:p>
          <a:p>
            <a:pPr marL="0" indent="0">
              <a:buNone/>
            </a:pPr>
            <a:r>
              <a:rPr lang="hr-HR" dirty="0"/>
              <a:t>      „sadržaj stranice”</a:t>
            </a:r>
          </a:p>
          <a:p>
            <a:pPr marL="0" indent="0">
              <a:buNone/>
            </a:pPr>
            <a:r>
              <a:rPr lang="hr-HR" dirty="0"/>
              <a:t>   &lt;/</a:t>
            </a:r>
            <a:r>
              <a:rPr lang="hr-HR" dirty="0" err="1"/>
              <a:t>body</a:t>
            </a:r>
            <a:r>
              <a:rPr lang="hr-HR" dirty="0"/>
              <a:t>&gt;</a:t>
            </a:r>
          </a:p>
          <a:p>
            <a:pPr marL="0" indent="0">
              <a:buNone/>
            </a:pPr>
            <a:r>
              <a:rPr lang="hr-HR" dirty="0"/>
              <a:t>&lt;/</a:t>
            </a:r>
            <a:r>
              <a:rPr lang="hr-HR" dirty="0" err="1"/>
              <a:t>html</a:t>
            </a:r>
            <a:r>
              <a:rPr lang="hr-HR" dirty="0"/>
              <a:t>&gt;</a:t>
            </a:r>
          </a:p>
          <a:p>
            <a:pPr marL="0" indent="0">
              <a:buNone/>
            </a:pPr>
            <a:endParaRPr lang="hr-HR" dirty="0"/>
          </a:p>
          <a:p>
            <a:pPr marL="0" indent="0">
              <a:buNone/>
            </a:pPr>
            <a:endParaRPr lang="hr-HR" dirty="0"/>
          </a:p>
          <a:p>
            <a:pPr marL="0" indent="0">
              <a:buNone/>
            </a:pPr>
            <a:endParaRPr lang="hr-HR" dirty="0"/>
          </a:p>
          <a:p>
            <a:endParaRPr lang="hr-HR" dirty="0"/>
          </a:p>
        </p:txBody>
      </p:sp>
      <p:pic>
        <p:nvPicPr>
          <p:cNvPr id="5" name="Rezervirano mjesto sadržaja 3">
            <a:extLst>
              <a:ext uri="{FF2B5EF4-FFF2-40B4-BE49-F238E27FC236}">
                <a16:creationId xmlns:a16="http://schemas.microsoft.com/office/drawing/2014/main" id="{11097920-2FFC-4F0C-B0F4-02CF2534FA5F}"/>
              </a:ext>
            </a:extLst>
          </p:cNvPr>
          <p:cNvPicPr>
            <a:picLocks noChangeAspect="1"/>
          </p:cNvPicPr>
          <p:nvPr/>
        </p:nvPicPr>
        <p:blipFill rotWithShape="1">
          <a:blip r:embed="rId2"/>
          <a:srcRect l="17731" t="56269" r="60310" b="6551"/>
          <a:stretch/>
        </p:blipFill>
        <p:spPr>
          <a:xfrm>
            <a:off x="7199825" y="1772816"/>
            <a:ext cx="4104456" cy="39090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27412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utnik 4">
            <a:extLst>
              <a:ext uri="{FF2B5EF4-FFF2-40B4-BE49-F238E27FC236}">
                <a16:creationId xmlns:a16="http://schemas.microsoft.com/office/drawing/2014/main" id="{E34901D6-E50A-4D84-B10C-2AD92DFF04E1}"/>
              </a:ext>
            </a:extLst>
          </p:cNvPr>
          <p:cNvSpPr/>
          <p:nvPr/>
        </p:nvSpPr>
        <p:spPr>
          <a:xfrm>
            <a:off x="767408" y="1612408"/>
            <a:ext cx="6120680" cy="39703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buFont typeface="Arial" panose="020B0604020202020204" pitchFamily="34" charset="0"/>
              <a:buChar char="•"/>
            </a:pPr>
            <a:r>
              <a:rPr lang="hr-HR" sz="2800" dirty="0">
                <a:latin typeface="Arial" panose="020B0604020202020204" pitchFamily="34" charset="0"/>
                <a:cs typeface="Arial" panose="020B0604020202020204" pitchFamily="34" charset="0"/>
              </a:rPr>
              <a:t>Sastavni dio </a:t>
            </a:r>
            <a:r>
              <a:rPr lang="hr-HR" sz="2800" dirty="0" err="1">
                <a:latin typeface="Arial" panose="020B0604020202020204" pitchFamily="34" charset="0"/>
                <a:cs typeface="Arial" panose="020B0604020202020204" pitchFamily="34" charset="0"/>
              </a:rPr>
              <a:t>html</a:t>
            </a:r>
            <a:r>
              <a:rPr lang="hr-HR" sz="2800" dirty="0">
                <a:latin typeface="Arial" panose="020B0604020202020204" pitchFamily="34" charset="0"/>
                <a:cs typeface="Arial" panose="020B0604020202020204" pitchFamily="34" charset="0"/>
              </a:rPr>
              <a:t> datoteke su </a:t>
            </a:r>
            <a:r>
              <a:rPr lang="hr-HR" sz="2800" b="1" dirty="0" err="1">
                <a:solidFill>
                  <a:srgbClr val="FF0000"/>
                </a:solidFill>
                <a:latin typeface="Arial" panose="020B0604020202020204" pitchFamily="34" charset="0"/>
                <a:cs typeface="Arial" panose="020B0604020202020204" pitchFamily="34" charset="0"/>
              </a:rPr>
              <a:t>tagovi</a:t>
            </a:r>
            <a:r>
              <a:rPr lang="hr-HR" sz="2800" dirty="0">
                <a:latin typeface="Arial" panose="020B0604020202020204" pitchFamily="34" charset="0"/>
                <a:cs typeface="Arial" panose="020B0604020202020204" pitchFamily="34" charset="0"/>
              </a:rPr>
              <a:t> ili </a:t>
            </a:r>
            <a:r>
              <a:rPr lang="hr-HR" sz="2800" b="1" dirty="0">
                <a:solidFill>
                  <a:srgbClr val="FF0000"/>
                </a:solidFill>
                <a:latin typeface="Arial" panose="020B0604020202020204" pitchFamily="34" charset="0"/>
                <a:cs typeface="Arial" panose="020B0604020202020204" pitchFamily="34" charset="0"/>
              </a:rPr>
              <a:t>oznake</a:t>
            </a:r>
            <a:r>
              <a:rPr lang="hr-HR" sz="2800" dirty="0">
                <a:solidFill>
                  <a:srgbClr val="FF0000"/>
                </a:solidFill>
                <a:latin typeface="Arial" panose="020B0604020202020204" pitchFamily="34" charset="0"/>
                <a:cs typeface="Arial" panose="020B0604020202020204" pitchFamily="34" charset="0"/>
              </a:rPr>
              <a:t> </a:t>
            </a:r>
            <a:r>
              <a:rPr lang="hr-HR" sz="2800" dirty="0">
                <a:latin typeface="Arial" panose="020B0604020202020204" pitchFamily="34" charset="0"/>
                <a:cs typeface="Arial" panose="020B0604020202020204" pitchFamily="34" charset="0"/>
              </a:rPr>
              <a:t>(</a:t>
            </a:r>
            <a:r>
              <a:rPr lang="hr-HR" sz="2800" dirty="0" err="1">
                <a:latin typeface="Arial" panose="020B0604020202020204" pitchFamily="34" charset="0"/>
                <a:cs typeface="Arial" panose="020B0604020202020204" pitchFamily="34" charset="0"/>
              </a:rPr>
              <a:t>eng</a:t>
            </a:r>
            <a:r>
              <a:rPr lang="hr-HR" sz="2800" dirty="0">
                <a:latin typeface="Arial" panose="020B0604020202020204" pitchFamily="34" charset="0"/>
                <a:cs typeface="Arial" panose="020B0604020202020204" pitchFamily="34" charset="0"/>
              </a:rPr>
              <a:t>. </a:t>
            </a:r>
            <a:r>
              <a:rPr lang="hr-HR" sz="2800" dirty="0" err="1">
                <a:latin typeface="Arial" panose="020B0604020202020204" pitchFamily="34" charset="0"/>
                <a:cs typeface="Arial" panose="020B0604020202020204" pitchFamily="34" charset="0"/>
              </a:rPr>
              <a:t>tags</a:t>
            </a:r>
            <a:r>
              <a:rPr lang="hr-HR" sz="2800" dirty="0">
                <a:latin typeface="Arial" panose="020B0604020202020204" pitchFamily="34" charset="0"/>
                <a:cs typeface="Arial" panose="020B0604020202020204" pitchFamily="34" charset="0"/>
              </a:rPr>
              <a:t>)</a:t>
            </a:r>
          </a:p>
          <a:p>
            <a:endParaRPr lang="hr-HR"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hr-HR" sz="2800" dirty="0">
                <a:latin typeface="Arial" panose="020B0604020202020204" pitchFamily="34" charset="0"/>
                <a:cs typeface="Arial" panose="020B0604020202020204" pitchFamily="34" charset="0"/>
              </a:rPr>
              <a:t>Pišu se unutar znakova  manje/veće - </a:t>
            </a:r>
            <a:r>
              <a:rPr lang="hr-HR" sz="2800" b="1" dirty="0">
                <a:solidFill>
                  <a:srgbClr val="FF0000"/>
                </a:solidFill>
                <a:latin typeface="Arial" panose="020B0604020202020204" pitchFamily="34" charset="0"/>
                <a:cs typeface="Arial" panose="020B0604020202020204" pitchFamily="34" charset="0"/>
              </a:rPr>
              <a:t>&lt;</a:t>
            </a:r>
            <a:r>
              <a:rPr lang="hr-HR" sz="2800" b="1" dirty="0" err="1">
                <a:solidFill>
                  <a:srgbClr val="FF0000"/>
                </a:solidFill>
                <a:latin typeface="Arial" panose="020B0604020202020204" pitchFamily="34" charset="0"/>
                <a:cs typeface="Arial" panose="020B0604020202020204" pitchFamily="34" charset="0"/>
              </a:rPr>
              <a:t>html</a:t>
            </a:r>
            <a:r>
              <a:rPr lang="hr-HR" sz="2800" b="1" dirty="0">
                <a:solidFill>
                  <a:srgbClr val="FF0000"/>
                </a:solidFill>
                <a:latin typeface="Arial" panose="020B0604020202020204" pitchFamily="34" charset="0"/>
                <a:cs typeface="Arial" panose="020B0604020202020204" pitchFamily="34" charset="0"/>
              </a:rPr>
              <a:t>&gt; </a:t>
            </a:r>
          </a:p>
          <a:p>
            <a:endParaRPr lang="hr-HR" sz="2800" b="1" dirty="0">
              <a:solidFill>
                <a:srgbClr val="FF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hr-HR" sz="2800" dirty="0">
                <a:latin typeface="Arial" panose="020B0604020202020204" pitchFamily="34" charset="0"/>
                <a:cs typeface="Arial" panose="020B0604020202020204" pitchFamily="34" charset="0"/>
              </a:rPr>
              <a:t>Najčešće dolaze u paru:  početni </a:t>
            </a:r>
            <a:r>
              <a:rPr lang="hr-HR" sz="2800" b="1" dirty="0">
                <a:solidFill>
                  <a:srgbClr val="FF0000"/>
                </a:solidFill>
                <a:latin typeface="Arial" panose="020B0604020202020204" pitchFamily="34" charset="0"/>
                <a:cs typeface="Arial" panose="020B0604020202020204" pitchFamily="34" charset="0"/>
              </a:rPr>
              <a:t>&lt;</a:t>
            </a:r>
            <a:r>
              <a:rPr lang="hr-HR" sz="2800" b="1" dirty="0" err="1">
                <a:solidFill>
                  <a:srgbClr val="FF0000"/>
                </a:solidFill>
                <a:latin typeface="Arial" panose="020B0604020202020204" pitchFamily="34" charset="0"/>
                <a:cs typeface="Arial" panose="020B0604020202020204" pitchFamily="34" charset="0"/>
              </a:rPr>
              <a:t>body</a:t>
            </a:r>
            <a:r>
              <a:rPr lang="hr-HR" sz="2800" b="1" dirty="0">
                <a:solidFill>
                  <a:srgbClr val="FF0000"/>
                </a:solidFill>
                <a:latin typeface="Arial" panose="020B0604020202020204" pitchFamily="34" charset="0"/>
                <a:cs typeface="Arial" panose="020B0604020202020204" pitchFamily="34" charset="0"/>
              </a:rPr>
              <a:t>&gt; </a:t>
            </a:r>
          </a:p>
          <a:p>
            <a:pPr lvl="1"/>
            <a:r>
              <a:rPr lang="hr-HR" sz="2800" dirty="0">
                <a:latin typeface="Arial" panose="020B0604020202020204" pitchFamily="34" charset="0"/>
                <a:cs typeface="Arial" panose="020B0604020202020204" pitchFamily="34" charset="0"/>
              </a:rPr>
              <a:t>završni </a:t>
            </a:r>
            <a:r>
              <a:rPr lang="hr-HR" sz="2800" dirty="0" err="1">
                <a:latin typeface="Arial" panose="020B0604020202020204" pitchFamily="34" charset="0"/>
                <a:cs typeface="Arial" panose="020B0604020202020204" pitchFamily="34" charset="0"/>
              </a:rPr>
              <a:t>tagovi</a:t>
            </a:r>
            <a:r>
              <a:rPr lang="hr-HR" sz="2800" dirty="0">
                <a:latin typeface="Arial" panose="020B0604020202020204" pitchFamily="34" charset="0"/>
                <a:cs typeface="Arial" panose="020B0604020202020204" pitchFamily="34" charset="0"/>
              </a:rPr>
              <a:t> </a:t>
            </a:r>
            <a:r>
              <a:rPr lang="hr-HR" sz="2800" b="1" dirty="0">
                <a:solidFill>
                  <a:srgbClr val="FF0000"/>
                </a:solidFill>
                <a:latin typeface="Arial" panose="020B0604020202020204" pitchFamily="34" charset="0"/>
                <a:cs typeface="Arial" panose="020B0604020202020204" pitchFamily="34" charset="0"/>
              </a:rPr>
              <a:t>&lt;/</a:t>
            </a:r>
            <a:r>
              <a:rPr lang="hr-HR" sz="2800" b="1" dirty="0" err="1">
                <a:solidFill>
                  <a:srgbClr val="FF0000"/>
                </a:solidFill>
                <a:latin typeface="Arial" panose="020B0604020202020204" pitchFamily="34" charset="0"/>
                <a:cs typeface="Arial" panose="020B0604020202020204" pitchFamily="34" charset="0"/>
              </a:rPr>
              <a:t>body</a:t>
            </a:r>
            <a:r>
              <a:rPr lang="hr-HR" sz="2800" b="1" dirty="0">
                <a:solidFill>
                  <a:srgbClr val="FF0000"/>
                </a:solidFill>
                <a:latin typeface="Arial" panose="020B0604020202020204" pitchFamily="34" charset="0"/>
                <a:cs typeface="Arial" panose="020B0604020202020204" pitchFamily="34" charset="0"/>
              </a:rPr>
              <a:t>&gt;</a:t>
            </a:r>
            <a:r>
              <a:rPr lang="hr-HR" sz="2800" b="1" dirty="0">
                <a:solidFill>
                  <a:schemeClr val="tx1"/>
                </a:solidFill>
                <a:latin typeface="Arial" panose="020B0604020202020204" pitchFamily="34" charset="0"/>
                <a:cs typeface="Arial" panose="020B0604020202020204" pitchFamily="34" charset="0"/>
              </a:rPr>
              <a:t>.</a:t>
            </a:r>
            <a:r>
              <a:rPr lang="hr-HR" sz="2800" b="1" dirty="0">
                <a:solidFill>
                  <a:srgbClr val="3991C7"/>
                </a:solidFill>
                <a:latin typeface="Arial" panose="020B0604020202020204" pitchFamily="34" charset="0"/>
                <a:cs typeface="Arial" panose="020B0604020202020204" pitchFamily="34" charset="0"/>
              </a:rPr>
              <a:t> </a:t>
            </a:r>
          </a:p>
        </p:txBody>
      </p:sp>
      <p:pic>
        <p:nvPicPr>
          <p:cNvPr id="6" name="Slika 5">
            <a:extLst>
              <a:ext uri="{FF2B5EF4-FFF2-40B4-BE49-F238E27FC236}">
                <a16:creationId xmlns:a16="http://schemas.microsoft.com/office/drawing/2014/main" id="{2CD1BFF9-BB81-4B55-AB82-F9187C7B161E}"/>
              </a:ext>
            </a:extLst>
          </p:cNvPr>
          <p:cNvPicPr>
            <a:picLocks noChangeAspect="1"/>
          </p:cNvPicPr>
          <p:nvPr/>
        </p:nvPicPr>
        <p:blipFill>
          <a:blip r:embed="rId3"/>
          <a:stretch>
            <a:fillRect/>
          </a:stretch>
        </p:blipFill>
        <p:spPr>
          <a:xfrm>
            <a:off x="7176120" y="2381144"/>
            <a:ext cx="4577332" cy="2095711"/>
          </a:xfrm>
          <a:prstGeom prst="rect">
            <a:avLst/>
          </a:prstGeom>
          <a:ln>
            <a:noFill/>
          </a:ln>
          <a:effectLst>
            <a:outerShdw blurRad="292100" dist="139700" dir="2700000" algn="tl" rotWithShape="0">
              <a:srgbClr val="333333">
                <a:alpha val="65000"/>
              </a:srgbClr>
            </a:outerShdw>
          </a:effectLst>
        </p:spPr>
      </p:pic>
      <p:sp>
        <p:nvSpPr>
          <p:cNvPr id="7" name="Pravokutnik 6">
            <a:extLst>
              <a:ext uri="{FF2B5EF4-FFF2-40B4-BE49-F238E27FC236}">
                <a16:creationId xmlns:a16="http://schemas.microsoft.com/office/drawing/2014/main" id="{DC38F347-B2C1-4261-8BEF-8CD037272BE4}"/>
              </a:ext>
            </a:extLst>
          </p:cNvPr>
          <p:cNvSpPr/>
          <p:nvPr/>
        </p:nvSpPr>
        <p:spPr>
          <a:xfrm>
            <a:off x="3117704" y="692696"/>
            <a:ext cx="620445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hr-HR" sz="4000" dirty="0">
                <a:solidFill>
                  <a:schemeClr val="accent1">
                    <a:lumMod val="75000"/>
                  </a:schemeClr>
                </a:solidFill>
                <a:latin typeface="Arial" panose="020B0604020202020204" pitchFamily="34" charset="0"/>
                <a:cs typeface="Arial" panose="020B0604020202020204" pitchFamily="34" charset="0"/>
              </a:rPr>
              <a:t>Osnovne HTML oznake</a:t>
            </a:r>
          </a:p>
        </p:txBody>
      </p:sp>
    </p:spTree>
    <p:extLst>
      <p:ext uri="{BB962C8B-B14F-4D97-AF65-F5344CB8AC3E}">
        <p14:creationId xmlns:p14="http://schemas.microsoft.com/office/powerpoint/2010/main" val="12112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A6E24F4-6F5F-4ED6-8410-4EC680FA3A63}"/>
              </a:ext>
            </a:extLst>
          </p:cNvPr>
          <p:cNvSpPr>
            <a:spLocks noGrp="1"/>
          </p:cNvSpPr>
          <p:nvPr>
            <p:ph type="title"/>
          </p:nvPr>
        </p:nvSpPr>
        <p:spPr>
          <a:xfrm>
            <a:off x="1246097" y="764704"/>
            <a:ext cx="9699806" cy="883874"/>
          </a:xfrm>
        </p:spPr>
        <p:style>
          <a:lnRef idx="1">
            <a:schemeClr val="accent4"/>
          </a:lnRef>
          <a:fillRef idx="2">
            <a:schemeClr val="accent4"/>
          </a:fillRef>
          <a:effectRef idx="1">
            <a:schemeClr val="accent4"/>
          </a:effectRef>
          <a:fontRef idx="minor">
            <a:schemeClr val="dk1"/>
          </a:fontRef>
        </p:style>
        <p:txBody>
          <a:bodyPr/>
          <a:lstStyle/>
          <a:p>
            <a:pPr algn="ctr"/>
            <a:r>
              <a:rPr lang="hr-HR" dirty="0">
                <a:solidFill>
                  <a:srgbClr val="0070C0"/>
                </a:solidFill>
              </a:rPr>
              <a:t>Izrada jednostavne web stranice</a:t>
            </a:r>
          </a:p>
        </p:txBody>
      </p:sp>
      <p:sp>
        <p:nvSpPr>
          <p:cNvPr id="6" name="Rezervirano mjesto sadržaja 5">
            <a:extLst>
              <a:ext uri="{FF2B5EF4-FFF2-40B4-BE49-F238E27FC236}">
                <a16:creationId xmlns:a16="http://schemas.microsoft.com/office/drawing/2014/main" id="{77BEB4BE-1A78-4D88-890B-50E849374965}"/>
              </a:ext>
            </a:extLst>
          </p:cNvPr>
          <p:cNvSpPr>
            <a:spLocks noGrp="1"/>
          </p:cNvSpPr>
          <p:nvPr>
            <p:ph idx="1"/>
          </p:nvPr>
        </p:nvSpPr>
        <p:spPr>
          <a:xfrm>
            <a:off x="898353" y="1988840"/>
            <a:ext cx="10009112" cy="3872380"/>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pPr marL="0" indent="0">
              <a:buNone/>
            </a:pPr>
            <a:r>
              <a:rPr lang="hr-HR" dirty="0"/>
              <a:t>&lt;</a:t>
            </a:r>
            <a:r>
              <a:rPr lang="hr-HR" dirty="0" err="1"/>
              <a:t>html</a:t>
            </a:r>
            <a:r>
              <a:rPr lang="hr-HR" dirty="0"/>
              <a:t>&gt;</a:t>
            </a:r>
          </a:p>
          <a:p>
            <a:pPr marL="0" indent="0">
              <a:buNone/>
            </a:pPr>
            <a:r>
              <a:rPr lang="hr-HR" dirty="0"/>
              <a:t>&lt;</a:t>
            </a:r>
            <a:r>
              <a:rPr lang="hr-HR" dirty="0" err="1"/>
              <a:t>head</a:t>
            </a:r>
            <a:r>
              <a:rPr lang="hr-HR" dirty="0"/>
              <a:t>&gt;</a:t>
            </a:r>
          </a:p>
          <a:p>
            <a:pPr marL="0" indent="0">
              <a:buNone/>
            </a:pPr>
            <a:r>
              <a:rPr lang="hr-HR" dirty="0"/>
              <a:t>&lt;title&gt;Moja prva stranica&lt;/title&gt;</a:t>
            </a:r>
          </a:p>
          <a:p>
            <a:pPr marL="0" indent="0">
              <a:buNone/>
            </a:pPr>
            <a:r>
              <a:rPr lang="hr-HR" dirty="0"/>
              <a:t>&lt;/</a:t>
            </a:r>
            <a:r>
              <a:rPr lang="hr-HR" dirty="0" err="1"/>
              <a:t>head</a:t>
            </a:r>
            <a:r>
              <a:rPr lang="hr-HR" dirty="0"/>
              <a:t>&gt;</a:t>
            </a:r>
          </a:p>
          <a:p>
            <a:pPr marL="0" indent="0">
              <a:buNone/>
            </a:pPr>
            <a:r>
              <a:rPr lang="hr-HR" dirty="0"/>
              <a:t>&lt;</a:t>
            </a:r>
            <a:r>
              <a:rPr lang="hr-HR" dirty="0" err="1"/>
              <a:t>body</a:t>
            </a:r>
            <a:r>
              <a:rPr lang="hr-HR" dirty="0"/>
              <a:t>&gt;</a:t>
            </a:r>
          </a:p>
          <a:p>
            <a:pPr marL="0" indent="0">
              <a:buNone/>
            </a:pPr>
            <a:r>
              <a:rPr lang="hr-HR" dirty="0"/>
              <a:t>&lt;p&gt;Ovo je moja prva mrežna stranica&lt;/p&gt;</a:t>
            </a:r>
          </a:p>
          <a:p>
            <a:pPr marL="0" indent="0">
              <a:buNone/>
            </a:pPr>
            <a:r>
              <a:rPr lang="hr-HR" dirty="0"/>
              <a:t>&lt;p&gt;Ja sam učenik 7. razreda. Danas ću primijeniti osnovne mogućnosti jezika HTML.&lt;/p&gt;</a:t>
            </a:r>
          </a:p>
          <a:p>
            <a:pPr marL="0" indent="0">
              <a:buNone/>
            </a:pPr>
            <a:r>
              <a:rPr lang="hr-HR" dirty="0"/>
              <a:t>&lt;/</a:t>
            </a:r>
            <a:r>
              <a:rPr lang="hr-HR" dirty="0" err="1"/>
              <a:t>body</a:t>
            </a:r>
            <a:r>
              <a:rPr lang="hr-HR" dirty="0"/>
              <a:t>&gt;</a:t>
            </a:r>
          </a:p>
          <a:p>
            <a:pPr marL="0" indent="0">
              <a:buNone/>
            </a:pPr>
            <a:r>
              <a:rPr lang="hr-HR" dirty="0"/>
              <a:t>&lt;/</a:t>
            </a:r>
            <a:r>
              <a:rPr lang="hr-HR" dirty="0" err="1"/>
              <a:t>html</a:t>
            </a:r>
            <a:r>
              <a:rPr lang="hr-HR" dirty="0"/>
              <a:t>&gt;</a:t>
            </a:r>
          </a:p>
          <a:p>
            <a:endParaRPr lang="hr-HR" dirty="0"/>
          </a:p>
        </p:txBody>
      </p:sp>
    </p:spTree>
    <p:extLst>
      <p:ext uri="{BB962C8B-B14F-4D97-AF65-F5344CB8AC3E}">
        <p14:creationId xmlns:p14="http://schemas.microsoft.com/office/powerpoint/2010/main" val="154086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F9B1D4F5-AE03-4EFB-A035-5D547E04608E}"/>
              </a:ext>
            </a:extLst>
          </p:cNvPr>
          <p:cNvSpPr>
            <a:spLocks noGrp="1"/>
          </p:cNvSpPr>
          <p:nvPr>
            <p:ph idx="1"/>
          </p:nvPr>
        </p:nvSpPr>
        <p:spPr>
          <a:xfrm>
            <a:off x="867540" y="1772816"/>
            <a:ext cx="10541193" cy="1498186"/>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hr-HR" sz="2800" dirty="0"/>
              <a:t>Za oblikovanje teksta možemo koristiti nekoliko </a:t>
            </a:r>
            <a:r>
              <a:rPr lang="hr-HR" sz="2800" dirty="0" err="1"/>
              <a:t>tagova</a:t>
            </a:r>
            <a:r>
              <a:rPr lang="hr-HR" sz="2800" dirty="0"/>
              <a:t> pri čemu možemo tekst pisati </a:t>
            </a:r>
            <a:r>
              <a:rPr lang="hr-HR" sz="2800" b="1" dirty="0"/>
              <a:t>podebljano</a:t>
            </a:r>
            <a:r>
              <a:rPr lang="hr-HR" sz="2800" dirty="0"/>
              <a:t>, </a:t>
            </a:r>
            <a:r>
              <a:rPr lang="hr-HR" sz="2800" i="1" dirty="0"/>
              <a:t>ukošeno</a:t>
            </a:r>
            <a:r>
              <a:rPr lang="hr-HR" sz="2800" dirty="0"/>
              <a:t>, </a:t>
            </a:r>
            <a:r>
              <a:rPr lang="hr-HR" sz="2800" dirty="0">
                <a:solidFill>
                  <a:srgbClr val="9900FF"/>
                </a:solidFill>
              </a:rPr>
              <a:t>različitih </a:t>
            </a:r>
            <a:r>
              <a:rPr lang="hr-HR" sz="2800" dirty="0">
                <a:solidFill>
                  <a:srgbClr val="FF0000"/>
                </a:solidFill>
              </a:rPr>
              <a:t>boja </a:t>
            </a:r>
            <a:r>
              <a:rPr lang="hr-HR" sz="2800" dirty="0"/>
              <a:t>i veličina, </a:t>
            </a:r>
            <a:r>
              <a:rPr lang="hr-HR" sz="2800" u="sng" dirty="0"/>
              <a:t>podcrtano</a:t>
            </a:r>
            <a:r>
              <a:rPr lang="hr-HR" sz="2800" dirty="0"/>
              <a:t>, </a:t>
            </a:r>
            <a:r>
              <a:rPr lang="hr-HR" sz="2800" strike="sngStrike" dirty="0"/>
              <a:t>precrtano</a:t>
            </a:r>
            <a:r>
              <a:rPr lang="hr-HR" sz="2800" dirty="0"/>
              <a:t>… </a:t>
            </a:r>
          </a:p>
          <a:p>
            <a:pPr marL="0" indent="0">
              <a:buNone/>
            </a:pPr>
            <a:endParaRPr lang="hr-HR" dirty="0"/>
          </a:p>
        </p:txBody>
      </p:sp>
      <p:sp>
        <p:nvSpPr>
          <p:cNvPr id="5" name="Naslov 4">
            <a:extLst>
              <a:ext uri="{FF2B5EF4-FFF2-40B4-BE49-F238E27FC236}">
                <a16:creationId xmlns:a16="http://schemas.microsoft.com/office/drawing/2014/main" id="{FCF3DEDA-6BB3-4239-89A7-30D5BA25596A}"/>
              </a:ext>
            </a:extLst>
          </p:cNvPr>
          <p:cNvSpPr>
            <a:spLocks noGrp="1"/>
          </p:cNvSpPr>
          <p:nvPr>
            <p:ph type="title"/>
          </p:nvPr>
        </p:nvSpPr>
        <p:spPr>
          <a:xfrm>
            <a:off x="2351584" y="874960"/>
            <a:ext cx="7344816" cy="739858"/>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br>
              <a:rPr lang="hr-HR" sz="4400" b="1" dirty="0">
                <a:solidFill>
                  <a:srgbClr val="0070C0"/>
                </a:solidFill>
              </a:rPr>
            </a:br>
            <a:r>
              <a:rPr lang="hr-HR" sz="4400" dirty="0">
                <a:solidFill>
                  <a:srgbClr val="0070C0"/>
                </a:solidFill>
              </a:rPr>
              <a:t>Oblikovanje teksta </a:t>
            </a:r>
            <a:br>
              <a:rPr lang="hr-HR" dirty="0"/>
            </a:br>
            <a:endParaRPr lang="hr-HR" dirty="0"/>
          </a:p>
        </p:txBody>
      </p:sp>
      <p:sp>
        <p:nvSpPr>
          <p:cNvPr id="6" name="TekstniOkvir 5">
            <a:extLst>
              <a:ext uri="{FF2B5EF4-FFF2-40B4-BE49-F238E27FC236}">
                <a16:creationId xmlns:a16="http://schemas.microsoft.com/office/drawing/2014/main" id="{C8E99D08-29FA-403C-B375-EBCD3DFA3152}"/>
              </a:ext>
            </a:extLst>
          </p:cNvPr>
          <p:cNvSpPr txBox="1"/>
          <p:nvPr/>
        </p:nvSpPr>
        <p:spPr>
          <a:xfrm>
            <a:off x="867539" y="3391853"/>
            <a:ext cx="10541193" cy="243143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hr-HR" sz="4400" b="1" dirty="0">
                <a:solidFill>
                  <a:schemeClr val="accent1">
                    <a:lumMod val="75000"/>
                  </a:schemeClr>
                </a:solidFill>
                <a:latin typeface="Arial" panose="020B0604020202020204" pitchFamily="34" charset="0"/>
                <a:cs typeface="Arial" panose="020B0604020202020204" pitchFamily="34" charset="0"/>
              </a:rPr>
              <a:t>Naslovi </a:t>
            </a:r>
            <a:endParaRPr lang="hr-HR" sz="4400" dirty="0">
              <a:solidFill>
                <a:schemeClr val="accent1">
                  <a:lumMod val="75000"/>
                </a:schemeClr>
              </a:solidFill>
              <a:latin typeface="Arial" panose="020B0604020202020204" pitchFamily="34" charset="0"/>
              <a:cs typeface="Arial" panose="020B0604020202020204" pitchFamily="34" charset="0"/>
            </a:endParaRPr>
          </a:p>
          <a:p>
            <a:r>
              <a:rPr lang="hr-HR" sz="2800" dirty="0">
                <a:solidFill>
                  <a:srgbClr val="002060"/>
                </a:solidFill>
                <a:latin typeface="Arial" panose="020B0604020202020204" pitchFamily="34" charset="0"/>
                <a:cs typeface="Arial" panose="020B0604020202020204" pitchFamily="34" charset="0"/>
              </a:rPr>
              <a:t>Naslove možemo pisati u sedam različitih veličina (razina) korištenjem </a:t>
            </a:r>
            <a:r>
              <a:rPr lang="hr-HR" sz="2800" dirty="0" err="1">
                <a:solidFill>
                  <a:srgbClr val="002060"/>
                </a:solidFill>
                <a:latin typeface="Arial" panose="020B0604020202020204" pitchFamily="34" charset="0"/>
                <a:cs typeface="Arial" panose="020B0604020202020204" pitchFamily="34" charset="0"/>
              </a:rPr>
              <a:t>taga</a:t>
            </a:r>
            <a:r>
              <a:rPr lang="hr-HR" sz="2800" dirty="0">
                <a:solidFill>
                  <a:srgbClr val="002060"/>
                </a:solidFill>
                <a:latin typeface="Arial" panose="020B0604020202020204" pitchFamily="34" charset="0"/>
                <a:cs typeface="Arial" panose="020B0604020202020204" pitchFamily="34" charset="0"/>
              </a:rPr>
              <a:t> </a:t>
            </a:r>
            <a:r>
              <a:rPr lang="hr-HR" sz="2800" b="1" dirty="0">
                <a:solidFill>
                  <a:srgbClr val="C00000"/>
                </a:solidFill>
                <a:latin typeface="Arial" panose="020B0604020202020204" pitchFamily="34" charset="0"/>
                <a:cs typeface="Arial" panose="020B0604020202020204" pitchFamily="34" charset="0"/>
              </a:rPr>
              <a:t>&lt;H1&gt;</a:t>
            </a:r>
            <a:r>
              <a:rPr lang="hr-HR" sz="2800" b="1" dirty="0">
                <a:solidFill>
                  <a:srgbClr val="002060"/>
                </a:solidFill>
                <a:latin typeface="Arial" panose="020B0604020202020204" pitchFamily="34" charset="0"/>
                <a:cs typeface="Arial" panose="020B0604020202020204" pitchFamily="34" charset="0"/>
              </a:rPr>
              <a:t>,</a:t>
            </a:r>
            <a:r>
              <a:rPr lang="hr-HR" sz="2800" b="1" dirty="0">
                <a:solidFill>
                  <a:srgbClr val="C00000"/>
                </a:solidFill>
                <a:latin typeface="Arial" panose="020B0604020202020204" pitchFamily="34" charset="0"/>
                <a:cs typeface="Arial" panose="020B0604020202020204" pitchFamily="34" charset="0"/>
              </a:rPr>
              <a:t> &lt;H2&gt; </a:t>
            </a:r>
            <a:r>
              <a:rPr lang="hr-HR" sz="2800" dirty="0">
                <a:solidFill>
                  <a:srgbClr val="002060"/>
                </a:solidFill>
                <a:latin typeface="Arial" panose="020B0604020202020204" pitchFamily="34" charset="0"/>
                <a:cs typeface="Arial" panose="020B0604020202020204" pitchFamily="34" charset="0"/>
              </a:rPr>
              <a:t>do </a:t>
            </a:r>
            <a:r>
              <a:rPr lang="hr-HR" sz="2800" dirty="0">
                <a:solidFill>
                  <a:srgbClr val="C00000"/>
                </a:solidFill>
                <a:latin typeface="Arial" panose="020B0604020202020204" pitchFamily="34" charset="0"/>
                <a:cs typeface="Arial" panose="020B0604020202020204" pitchFamily="34" charset="0"/>
              </a:rPr>
              <a:t>&lt;</a:t>
            </a:r>
            <a:r>
              <a:rPr lang="hr-HR" sz="2800" b="1" dirty="0">
                <a:solidFill>
                  <a:srgbClr val="C00000"/>
                </a:solidFill>
                <a:latin typeface="Arial" panose="020B0604020202020204" pitchFamily="34" charset="0"/>
                <a:cs typeface="Arial" panose="020B0604020202020204" pitchFamily="34" charset="0"/>
              </a:rPr>
              <a:t>H7</a:t>
            </a:r>
            <a:r>
              <a:rPr lang="hr-HR" sz="2800" dirty="0">
                <a:solidFill>
                  <a:srgbClr val="C00000"/>
                </a:solidFill>
                <a:latin typeface="Arial" panose="020B0604020202020204" pitchFamily="34" charset="0"/>
                <a:cs typeface="Arial" panose="020B0604020202020204" pitchFamily="34" charset="0"/>
              </a:rPr>
              <a:t>&gt;</a:t>
            </a:r>
            <a:r>
              <a:rPr lang="hr-HR" sz="2800" dirty="0">
                <a:solidFill>
                  <a:srgbClr val="002060"/>
                </a:solidFill>
                <a:latin typeface="Arial" panose="020B0604020202020204" pitchFamily="34" charset="0"/>
                <a:cs typeface="Arial" panose="020B0604020202020204" pitchFamily="34" charset="0"/>
              </a:rPr>
              <a:t>.</a:t>
            </a:r>
            <a:r>
              <a:rPr lang="hr-HR" sz="2800" dirty="0">
                <a:solidFill>
                  <a:srgbClr val="C00000"/>
                </a:solidFill>
                <a:latin typeface="Arial" panose="020B0604020202020204" pitchFamily="34" charset="0"/>
                <a:cs typeface="Arial" panose="020B0604020202020204" pitchFamily="34" charset="0"/>
              </a:rPr>
              <a:t> </a:t>
            </a:r>
            <a:r>
              <a:rPr lang="hr-HR" sz="2800" dirty="0" err="1">
                <a:solidFill>
                  <a:srgbClr val="002060"/>
                </a:solidFill>
                <a:latin typeface="Arial" panose="020B0604020202020204" pitchFamily="34" charset="0"/>
                <a:cs typeface="Arial" panose="020B0604020202020204" pitchFamily="34" charset="0"/>
              </a:rPr>
              <a:t>Tag</a:t>
            </a:r>
            <a:r>
              <a:rPr lang="hr-HR" sz="2800" dirty="0">
                <a:solidFill>
                  <a:srgbClr val="002060"/>
                </a:solidFill>
                <a:latin typeface="Arial" panose="020B0604020202020204" pitchFamily="34" charset="0"/>
                <a:cs typeface="Arial" panose="020B0604020202020204" pitchFamily="34" charset="0"/>
              </a:rPr>
              <a:t> &lt;</a:t>
            </a:r>
            <a:r>
              <a:rPr lang="hr-HR" sz="2800" b="1" dirty="0">
                <a:solidFill>
                  <a:srgbClr val="002060"/>
                </a:solidFill>
                <a:latin typeface="Arial" panose="020B0604020202020204" pitchFamily="34" charset="0"/>
                <a:cs typeface="Arial" panose="020B0604020202020204" pitchFamily="34" charset="0"/>
              </a:rPr>
              <a:t>H1</a:t>
            </a:r>
            <a:r>
              <a:rPr lang="hr-HR" sz="2800" dirty="0">
                <a:solidFill>
                  <a:srgbClr val="002060"/>
                </a:solidFill>
                <a:latin typeface="Arial" panose="020B0604020202020204" pitchFamily="34" charset="0"/>
                <a:cs typeface="Arial" panose="020B0604020202020204" pitchFamily="34" charset="0"/>
              </a:rPr>
              <a:t>&gt; označava najveći naslov. </a:t>
            </a:r>
          </a:p>
          <a:p>
            <a:endParaRPr lang="hr-HR" dirty="0"/>
          </a:p>
        </p:txBody>
      </p:sp>
    </p:spTree>
    <p:extLst>
      <p:ext uri="{BB962C8B-B14F-4D97-AF65-F5344CB8AC3E}">
        <p14:creationId xmlns:p14="http://schemas.microsoft.com/office/powerpoint/2010/main" val="916683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6578BE3-C27E-4B35-B845-19E7CE3E72BE}"/>
              </a:ext>
            </a:extLst>
          </p:cNvPr>
          <p:cNvSpPr>
            <a:spLocks noGrp="1"/>
          </p:cNvSpPr>
          <p:nvPr>
            <p:ph type="title"/>
          </p:nvPr>
        </p:nvSpPr>
        <p:spPr>
          <a:xfrm>
            <a:off x="1343472" y="694284"/>
            <a:ext cx="8475670" cy="936786"/>
          </a:xfrm>
        </p:spPr>
        <p:style>
          <a:lnRef idx="1">
            <a:schemeClr val="accent4"/>
          </a:lnRef>
          <a:fillRef idx="2">
            <a:schemeClr val="accent4"/>
          </a:fillRef>
          <a:effectRef idx="1">
            <a:schemeClr val="accent4"/>
          </a:effectRef>
          <a:fontRef idx="minor">
            <a:schemeClr val="dk1"/>
          </a:fontRef>
        </p:style>
        <p:txBody>
          <a:bodyPr/>
          <a:lstStyle/>
          <a:p>
            <a:pPr algn="ctr"/>
            <a:r>
              <a:rPr lang="hr-HR" b="1" dirty="0">
                <a:solidFill>
                  <a:srgbClr val="0070C0"/>
                </a:solidFill>
              </a:rPr>
              <a:t>Vrsta, veličina i boja slova</a:t>
            </a:r>
            <a:endParaRPr lang="hr-HR" dirty="0">
              <a:solidFill>
                <a:srgbClr val="0070C0"/>
              </a:solidFill>
            </a:endParaRPr>
          </a:p>
        </p:txBody>
      </p:sp>
      <p:sp>
        <p:nvSpPr>
          <p:cNvPr id="6" name="Rezervirano mjesto sadržaja 5">
            <a:extLst>
              <a:ext uri="{FF2B5EF4-FFF2-40B4-BE49-F238E27FC236}">
                <a16:creationId xmlns:a16="http://schemas.microsoft.com/office/drawing/2014/main" id="{283D60FF-76BC-476A-B79F-1CC60F874FFD}"/>
              </a:ext>
            </a:extLst>
          </p:cNvPr>
          <p:cNvSpPr>
            <a:spLocks noGrp="1"/>
          </p:cNvSpPr>
          <p:nvPr>
            <p:ph idx="1"/>
          </p:nvPr>
        </p:nvSpPr>
        <p:spPr>
          <a:xfrm>
            <a:off x="754092" y="2492896"/>
            <a:ext cx="11016269" cy="2429176"/>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pPr marL="0" indent="0">
              <a:buNone/>
            </a:pPr>
            <a:endParaRPr lang="hr-HR" dirty="0"/>
          </a:p>
          <a:p>
            <a:pPr marL="0" indent="0">
              <a:buNone/>
            </a:pPr>
            <a:r>
              <a:rPr lang="hr-HR" sz="3500" dirty="0"/>
              <a:t>Atribute koristimo kao dodatna objašnjenja određenog </a:t>
            </a:r>
            <a:r>
              <a:rPr lang="hr-HR" sz="3500" dirty="0" err="1"/>
              <a:t>taga</a:t>
            </a:r>
            <a:r>
              <a:rPr lang="hr-HR" sz="3500" dirty="0"/>
              <a:t>. Pišemo ih unutar početnog </a:t>
            </a:r>
            <a:r>
              <a:rPr lang="hr-HR" sz="3500" dirty="0" err="1"/>
              <a:t>taga</a:t>
            </a:r>
            <a:r>
              <a:rPr lang="hr-HR" sz="3500" dirty="0"/>
              <a:t>, a njihove vrijednosti moramo navesti unutar navodnika (npr. face="</a:t>
            </a:r>
            <a:r>
              <a:rPr lang="hr-HR" sz="3500" dirty="0" err="1"/>
              <a:t>Arial</a:t>
            </a:r>
            <a:r>
              <a:rPr lang="hr-HR" sz="3500" dirty="0"/>
              <a:t>"). </a:t>
            </a:r>
          </a:p>
          <a:p>
            <a:pPr marL="0" indent="0">
              <a:buNone/>
            </a:pPr>
            <a:r>
              <a:rPr lang="hr-HR" sz="3500" dirty="0"/>
              <a:t>Osnovni </a:t>
            </a:r>
            <a:r>
              <a:rPr lang="hr-HR" sz="3500" dirty="0" err="1"/>
              <a:t>tag</a:t>
            </a:r>
            <a:r>
              <a:rPr lang="hr-HR" sz="3500" dirty="0"/>
              <a:t> kojim mijenjamo font (slova) je </a:t>
            </a:r>
            <a:r>
              <a:rPr lang="hr-HR" sz="3500" dirty="0" err="1"/>
              <a:t>tag</a:t>
            </a:r>
            <a:r>
              <a:rPr lang="hr-HR" sz="3500" dirty="0"/>
              <a:t> </a:t>
            </a:r>
            <a:r>
              <a:rPr lang="hr-HR" sz="3500" b="1" dirty="0">
                <a:solidFill>
                  <a:srgbClr val="FF0000"/>
                </a:solidFill>
              </a:rPr>
              <a:t>&lt;font&gt; </a:t>
            </a:r>
            <a:r>
              <a:rPr lang="hr-HR" sz="3500" dirty="0"/>
              <a:t>koji može imati atribute </a:t>
            </a:r>
            <a:r>
              <a:rPr lang="hr-HR" sz="3500" b="1" dirty="0">
                <a:solidFill>
                  <a:srgbClr val="FF0000"/>
                </a:solidFill>
              </a:rPr>
              <a:t>face</a:t>
            </a:r>
            <a:r>
              <a:rPr lang="hr-HR" sz="3500" dirty="0">
                <a:solidFill>
                  <a:srgbClr val="FF0000"/>
                </a:solidFill>
              </a:rPr>
              <a:t>, </a:t>
            </a:r>
            <a:r>
              <a:rPr lang="hr-HR" sz="3500" b="1" dirty="0" err="1">
                <a:solidFill>
                  <a:srgbClr val="FF0000"/>
                </a:solidFill>
              </a:rPr>
              <a:t>size</a:t>
            </a:r>
            <a:r>
              <a:rPr lang="hr-HR" sz="3500" dirty="0">
                <a:solidFill>
                  <a:srgbClr val="FF0000"/>
                </a:solidFill>
              </a:rPr>
              <a:t>, </a:t>
            </a:r>
            <a:r>
              <a:rPr lang="hr-HR" sz="3500" b="1" dirty="0" err="1">
                <a:solidFill>
                  <a:srgbClr val="FF0000"/>
                </a:solidFill>
              </a:rPr>
              <a:t>color</a:t>
            </a:r>
            <a:r>
              <a:rPr lang="hr-HR" sz="3500" dirty="0"/>
              <a:t>. </a:t>
            </a:r>
          </a:p>
        </p:txBody>
      </p:sp>
      <p:sp>
        <p:nvSpPr>
          <p:cNvPr id="3" name="Pravokutnik 2">
            <a:extLst>
              <a:ext uri="{FF2B5EF4-FFF2-40B4-BE49-F238E27FC236}">
                <a16:creationId xmlns:a16="http://schemas.microsoft.com/office/drawing/2014/main" id="{D4CE4E52-E0C2-4662-980B-C38A56ED8858}"/>
              </a:ext>
            </a:extLst>
          </p:cNvPr>
          <p:cNvSpPr/>
          <p:nvPr/>
        </p:nvSpPr>
        <p:spPr>
          <a:xfrm>
            <a:off x="768362" y="5157192"/>
            <a:ext cx="11016269" cy="41620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15000"/>
              </a:lnSpc>
              <a:spcAft>
                <a:spcPts val="1000"/>
              </a:spcAft>
            </a:pPr>
            <a:r>
              <a:rPr lang="hr-HR" sz="20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&lt;p&gt;&lt;font </a:t>
            </a:r>
            <a:r>
              <a:rPr lang="hr-HR" sz="2000" b="1" dirty="0" err="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size</a:t>
            </a:r>
            <a:r>
              <a:rPr lang="hr-HR" sz="20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=“10“ face=“</a:t>
            </a:r>
            <a:r>
              <a:rPr lang="hr-HR" sz="2000" b="1" dirty="0" err="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Verdana</a:t>
            </a:r>
            <a:r>
              <a:rPr lang="hr-HR" sz="20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r>
              <a:rPr lang="hr-HR" sz="2000" b="1" dirty="0" err="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color</a:t>
            </a:r>
            <a:r>
              <a:rPr lang="hr-HR" sz="20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a:t>
            </a:r>
            <a:r>
              <a:rPr lang="hr-HR" sz="2000" b="1" dirty="0" err="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green</a:t>
            </a:r>
            <a:r>
              <a:rPr lang="hr-HR" sz="2000" b="1"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“&gt;Ja sam učenik 7. razreda&lt;/font&gt;&lt;/p&gt;</a:t>
            </a:r>
          </a:p>
        </p:txBody>
      </p:sp>
    </p:spTree>
    <p:extLst>
      <p:ext uri="{BB962C8B-B14F-4D97-AF65-F5344CB8AC3E}">
        <p14:creationId xmlns:p14="http://schemas.microsoft.com/office/powerpoint/2010/main" val="110194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3" id="{5610D1D3-D29F-4FBF-B833-68BC22585F07}" vid="{09EF8C6F-E890-41AF-8CEC-C03A85828729}"/>
    </a:ext>
  </a:extLst>
</a:theme>
</file>

<file path=ppt/theme/theme3.xml><?xml version="1.0" encoding="utf-8"?>
<a:theme xmlns:a="http://schemas.openxmlformats.org/drawingml/2006/main" name="1_Theme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3" id="{5610D1D3-D29F-4FBF-B833-68BC22585F07}" vid="{09EF8C6F-E890-41AF-8CEC-C03A85828729}"/>
    </a:ext>
  </a:extLst>
</a:theme>
</file>

<file path=ppt/theme/theme4.xml><?xml version="1.0" encoding="utf-8"?>
<a:theme xmlns:a="http://schemas.openxmlformats.org/drawingml/2006/main" name="Značka">
  <a:themeElements>
    <a:clrScheme name="Značka">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Značka">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Značk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cd61286e-ea26-405d-8881-368ed254b8e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CBD4DB3BF8914FB79C78DE1FA6009E" ma:contentTypeVersion="13" ma:contentTypeDescription="Create a new document." ma:contentTypeScope="" ma:versionID="8062d218b9b193223ee4174f45d0e1ed">
  <xsd:schema xmlns:xsd="http://www.w3.org/2001/XMLSchema" xmlns:xs="http://www.w3.org/2001/XMLSchema" xmlns:p="http://schemas.microsoft.com/office/2006/metadata/properties" xmlns:ns2="cd61286e-ea26-405d-8881-368ed254b8e9" xmlns:ns3="e31e152a-2bc8-4f77-b5da-ca7299ca96ba" targetNamespace="http://schemas.microsoft.com/office/2006/metadata/properties" ma:root="true" ma:fieldsID="8b390cea3a515168b8be4aa04a0371d0" ns2:_="" ns3:_="">
    <xsd:import namespace="cd61286e-ea26-405d-8881-368ed254b8e9"/>
    <xsd:import namespace="e31e152a-2bc8-4f77-b5da-ca7299ca96b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61286e-ea26-405d-8881-368ed254b8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1e152a-2bc8-4f77-b5da-ca7299ca96b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EF3B4E-465E-4910-BBFC-21BA53FE8852}">
  <ds:schemaRefs>
    <ds:schemaRef ds:uri="http://schemas.microsoft.com/sharepoint/v3/contenttype/forms"/>
  </ds:schemaRefs>
</ds:datastoreItem>
</file>

<file path=customXml/itemProps2.xml><?xml version="1.0" encoding="utf-8"?>
<ds:datastoreItem xmlns:ds="http://schemas.openxmlformats.org/officeDocument/2006/customXml" ds:itemID="{1E9CE37B-1A29-4047-8CF4-334022DB6B84}">
  <ds:schemaRefs>
    <ds:schemaRef ds:uri="http://schemas.microsoft.com/office/2006/documentManagement/types"/>
    <ds:schemaRef ds:uri="cd61286e-ea26-405d-8881-368ed254b8e9"/>
    <ds:schemaRef ds:uri="http://schemas.openxmlformats.org/package/2006/metadata/core-properties"/>
    <ds:schemaRef ds:uri="http://www.w3.org/XML/1998/namespace"/>
    <ds:schemaRef ds:uri="http://purl.org/dc/elements/1.1/"/>
    <ds:schemaRef ds:uri="http://purl.org/dc/terms/"/>
    <ds:schemaRef ds:uri="http://purl.org/dc/dcmitype/"/>
    <ds:schemaRef ds:uri="http://schemas.microsoft.com/office/infopath/2007/PartnerControls"/>
    <ds:schemaRef ds:uri="e31e152a-2bc8-4f77-b5da-ca7299ca96ba"/>
    <ds:schemaRef ds:uri="http://schemas.microsoft.com/office/2006/metadata/properties"/>
  </ds:schemaRefs>
</ds:datastoreItem>
</file>

<file path=customXml/itemProps3.xml><?xml version="1.0" encoding="utf-8"?>
<ds:datastoreItem xmlns:ds="http://schemas.openxmlformats.org/officeDocument/2006/customXml" ds:itemID="{CE8676A7-2695-47F4-B9DF-9AACF0B442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61286e-ea26-405d-8881-368ed254b8e9"/>
    <ds:schemaRef ds:uri="e31e152a-2bc8-4f77-b5da-ca7299ca96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1011</Words>
  <Application>Microsoft Office PowerPoint</Application>
  <PresentationFormat>Široki zaslon</PresentationFormat>
  <Paragraphs>116</Paragraphs>
  <Slides>15</Slides>
  <Notes>8</Notes>
  <HiddenSlides>0</HiddenSlides>
  <MMClips>0</MMClips>
  <ScaleCrop>false</ScaleCrop>
  <HeadingPairs>
    <vt:vector size="6" baseType="variant">
      <vt:variant>
        <vt:lpstr>Korišteni fontovi</vt:lpstr>
      </vt:variant>
      <vt:variant>
        <vt:i4>8</vt:i4>
      </vt:variant>
      <vt:variant>
        <vt:lpstr>Tema</vt:lpstr>
      </vt:variant>
      <vt:variant>
        <vt:i4>4</vt:i4>
      </vt:variant>
      <vt:variant>
        <vt:lpstr>Naslovi slajdova</vt:lpstr>
      </vt:variant>
      <vt:variant>
        <vt:i4>15</vt:i4>
      </vt:variant>
    </vt:vector>
  </HeadingPairs>
  <TitlesOfParts>
    <vt:vector size="27" baseType="lpstr">
      <vt:lpstr>Arial</vt:lpstr>
      <vt:lpstr>Calibri</vt:lpstr>
      <vt:lpstr>Calibri Light</vt:lpstr>
      <vt:lpstr>Gill Sans MT</vt:lpstr>
      <vt:lpstr>Impact</vt:lpstr>
      <vt:lpstr>Segoe UI</vt:lpstr>
      <vt:lpstr>Segoe UI Semilight</vt:lpstr>
      <vt:lpstr>Wingdings</vt:lpstr>
      <vt:lpstr>Office Theme</vt:lpstr>
      <vt:lpstr>Theme3</vt:lpstr>
      <vt:lpstr>1_Theme3</vt:lpstr>
      <vt:lpstr>Značka</vt:lpstr>
      <vt:lpstr>PowerPoint prezentacija</vt:lpstr>
      <vt:lpstr>PowerPoint prezentacija</vt:lpstr>
      <vt:lpstr>Temelji HTML-a </vt:lpstr>
      <vt:lpstr>Izgled mrežne stranice kako ju mi vidimo</vt:lpstr>
      <vt:lpstr>Struktura HTML dokumenta</vt:lpstr>
      <vt:lpstr>PowerPoint prezentacija</vt:lpstr>
      <vt:lpstr>Izrada jednostavne web stranice</vt:lpstr>
      <vt:lpstr> Oblikovanje teksta  </vt:lpstr>
      <vt:lpstr>Vrsta, veličina i boja slova</vt:lpstr>
      <vt:lpstr>Stilovi  </vt:lpstr>
      <vt:lpstr>Poravnanje teksta  </vt:lpstr>
      <vt:lpstr>Umetanje slika  </vt:lpstr>
      <vt:lpstr>Poveznice</vt:lpstr>
      <vt:lpstr>PowerPoint prezentacija</vt:lpstr>
      <vt:lpstr>KVIZ PONAVLJANJA I  ZADATAK ZA SAMOSTALNI RAD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
  <cp:keywords/>
  <cp:lastModifiedBy/>
  <cp:revision>8</cp:revision>
  <dcterms:created xsi:type="dcterms:W3CDTF">2017-12-15T12:14:31Z</dcterms:created>
  <dcterms:modified xsi:type="dcterms:W3CDTF">2024-06-14T19:01:12Z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TC016745579991</vt:lpwstr>
  </property>
  <property fmtid="{D5CDD505-2E9C-101B-9397-08002B2CF9AE}" pid="3" name="ContentTypeId">
    <vt:lpwstr>0x0101005BCBD4DB3BF8914FB79C78DE1FA6009E</vt:lpwstr>
  </property>
</Properties>
</file>