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4"/>
    <p:sldMasterId id="2147483682" r:id="rId5"/>
  </p:sldMasterIdLst>
  <p:notesMasterIdLst>
    <p:notesMasterId r:id="rId23"/>
  </p:notesMasterIdLst>
  <p:handoutMasterIdLst>
    <p:handoutMasterId r:id="rId24"/>
  </p:handoutMasterIdLst>
  <p:sldIdLst>
    <p:sldId id="266" r:id="rId6"/>
    <p:sldId id="495" r:id="rId7"/>
    <p:sldId id="496" r:id="rId8"/>
    <p:sldId id="499" r:id="rId9"/>
    <p:sldId id="257" r:id="rId10"/>
    <p:sldId id="497" r:id="rId11"/>
    <p:sldId id="498" r:id="rId12"/>
    <p:sldId id="506" r:id="rId13"/>
    <p:sldId id="507" r:id="rId14"/>
    <p:sldId id="508" r:id="rId15"/>
    <p:sldId id="509" r:id="rId16"/>
    <p:sldId id="510" r:id="rId17"/>
    <p:sldId id="500" r:id="rId18"/>
    <p:sldId id="501" r:id="rId19"/>
    <p:sldId id="502" r:id="rId20"/>
    <p:sldId id="503" r:id="rId21"/>
    <p:sldId id="504" r:id="rId22"/>
  </p:sldIdLst>
  <p:sldSz cx="12192000" cy="6858000"/>
  <p:notesSz cx="6858000" cy="9144000"/>
  <p:defaultTextStyle>
    <a:defPPr>
      <a:defRPr lang="hr-HR"/>
    </a:defPPr>
    <a:lvl1pPr marL="0" algn="l" defTabSz="914400" rtl="0" eaLnBrk="1" latinLnBrk="0" hangingPunct="1">
      <a:defRPr lang="hr-HR" sz="1800" kern="1200">
        <a:solidFill>
          <a:schemeClr val="tx1"/>
        </a:solidFill>
        <a:latin typeface="+mn-lt"/>
        <a:ea typeface="+mn-ea"/>
        <a:cs typeface="+mn-cs"/>
      </a:defRPr>
    </a:lvl1pPr>
    <a:lvl2pPr marL="457200" algn="l" defTabSz="914400" rtl="0" eaLnBrk="1" latinLnBrk="0" hangingPunct="1">
      <a:defRPr lang="hr-HR" sz="1800" kern="1200">
        <a:solidFill>
          <a:schemeClr val="tx1"/>
        </a:solidFill>
        <a:latin typeface="+mn-lt"/>
        <a:ea typeface="+mn-ea"/>
        <a:cs typeface="+mn-cs"/>
      </a:defRPr>
    </a:lvl2pPr>
    <a:lvl3pPr marL="914400" algn="l" defTabSz="914400" rtl="0" eaLnBrk="1" latinLnBrk="0" hangingPunct="1">
      <a:defRPr lang="hr-HR" sz="1800" kern="1200">
        <a:solidFill>
          <a:schemeClr val="tx1"/>
        </a:solidFill>
        <a:latin typeface="+mn-lt"/>
        <a:ea typeface="+mn-ea"/>
        <a:cs typeface="+mn-cs"/>
      </a:defRPr>
    </a:lvl3pPr>
    <a:lvl4pPr marL="1371600" algn="l" defTabSz="914400" rtl="0" eaLnBrk="1" latinLnBrk="0" hangingPunct="1">
      <a:defRPr lang="hr-HR" sz="1800" kern="1200">
        <a:solidFill>
          <a:schemeClr val="tx1"/>
        </a:solidFill>
        <a:latin typeface="+mn-lt"/>
        <a:ea typeface="+mn-ea"/>
        <a:cs typeface="+mn-cs"/>
      </a:defRPr>
    </a:lvl4pPr>
    <a:lvl5pPr marL="1828800" algn="l" defTabSz="914400" rtl="0" eaLnBrk="1" latinLnBrk="0" hangingPunct="1">
      <a:defRPr lang="hr-HR" sz="1800" kern="1200">
        <a:solidFill>
          <a:schemeClr val="tx1"/>
        </a:solidFill>
        <a:latin typeface="+mn-lt"/>
        <a:ea typeface="+mn-ea"/>
        <a:cs typeface="+mn-cs"/>
      </a:defRPr>
    </a:lvl5pPr>
    <a:lvl6pPr marL="2286000" algn="l" defTabSz="914400" rtl="0" eaLnBrk="1" latinLnBrk="0" hangingPunct="1">
      <a:defRPr lang="hr-HR" sz="1800" kern="1200">
        <a:solidFill>
          <a:schemeClr val="tx1"/>
        </a:solidFill>
        <a:latin typeface="+mn-lt"/>
        <a:ea typeface="+mn-ea"/>
        <a:cs typeface="+mn-cs"/>
      </a:defRPr>
    </a:lvl6pPr>
    <a:lvl7pPr marL="2743200" algn="l" defTabSz="914400" rtl="0" eaLnBrk="1" latinLnBrk="0" hangingPunct="1">
      <a:defRPr lang="hr-HR" sz="1800" kern="1200">
        <a:solidFill>
          <a:schemeClr val="tx1"/>
        </a:solidFill>
        <a:latin typeface="+mn-lt"/>
        <a:ea typeface="+mn-ea"/>
        <a:cs typeface="+mn-cs"/>
      </a:defRPr>
    </a:lvl7pPr>
    <a:lvl8pPr marL="3200400" algn="l" defTabSz="914400" rtl="0" eaLnBrk="1" latinLnBrk="0" hangingPunct="1">
      <a:defRPr lang="hr-HR" sz="1800" kern="1200">
        <a:solidFill>
          <a:schemeClr val="tx1"/>
        </a:solidFill>
        <a:latin typeface="+mn-lt"/>
        <a:ea typeface="+mn-ea"/>
        <a:cs typeface="+mn-cs"/>
      </a:defRPr>
    </a:lvl8pPr>
    <a:lvl9pPr marL="3657600" algn="l" defTabSz="914400" rtl="0" eaLnBrk="1" latinLnBrk="0" hangingPunct="1">
      <a:defRPr lang="hr-H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E82AF"/>
    <a:srgbClr val="FF00FF"/>
    <a:srgbClr val="9900FF"/>
    <a:srgbClr val="FFBDFF"/>
    <a:srgbClr val="009ED6"/>
    <a:srgbClr val="FFCCFF"/>
    <a:srgbClr val="3991C7"/>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ila, bez rešetk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l teme 1 - Isticanj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977" autoAdjust="0"/>
  </p:normalViewPr>
  <p:slideViewPr>
    <p:cSldViewPr>
      <p:cViewPr varScale="1">
        <p:scale>
          <a:sx n="68" d="100"/>
          <a:sy n="68" d="100"/>
        </p:scale>
        <p:origin x="1190" y="67"/>
      </p:cViewPr>
      <p:guideLst>
        <p:guide orient="horz" pos="2160"/>
        <p:guide pos="384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hr-HR" sz="1200"/>
            </a:lvl1pPr>
          </a:lstStyle>
          <a:p>
            <a:endParaRPr lang="hr-H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hr-HR" sz="1200"/>
            </a:lvl1pPr>
          </a:lstStyle>
          <a:p>
            <a:fld id="{D83FDC75-7F73-4A4A-A77C-09AADF00E0EA}" type="datetimeFigureOut">
              <a:rPr lang="hr-HR" smtClean="0"/>
              <a:pPr/>
              <a:t>14.6.2024.</a:t>
            </a:fld>
            <a:endParaRPr lang="hr-H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hr-HR" sz="1200"/>
            </a:lvl1pPr>
          </a:lstStyle>
          <a:p>
            <a:endParaRPr lang="hr-H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hr-HR" sz="1200"/>
            </a:lvl1pPr>
          </a:lstStyle>
          <a:p>
            <a:fld id="{459226BF-1F13-42D3-80DC-373E7ADD1EBC}" type="slidenum">
              <a:rPr lang="hr-HR" smtClean="0"/>
              <a:pPr/>
              <a:t>‹#›</a:t>
            </a:fld>
            <a:endParaRPr lang="hr-HR"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hr-H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hr-HR" sz="1200"/>
            </a:lvl1pPr>
          </a:lstStyle>
          <a:p>
            <a:fld id="{48AEF76B-3757-4A0B-AF93-28494465C1DD}" type="datetimeFigureOut">
              <a:pPr/>
              <a:t>14.6.2024.</a:t>
            </a:fld>
            <a:endParaRPr lang="hr-H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hr-H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hr-HR" sz="1200"/>
            </a:lvl1pPr>
          </a:lstStyle>
          <a:p>
            <a:fld id="{75693FD4-8F83-4EF7-AC3F-0DC0388986B0}" type="slidenum">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lang="hr-HR" sz="1200" kern="1200">
        <a:solidFill>
          <a:schemeClr val="tx1"/>
        </a:solidFill>
        <a:latin typeface="+mn-lt"/>
        <a:ea typeface="+mn-ea"/>
        <a:cs typeface="+mn-cs"/>
      </a:defRPr>
    </a:lvl1pPr>
    <a:lvl2pPr marL="457200" algn="l" defTabSz="914400" rtl="0" eaLnBrk="1" latinLnBrk="0" hangingPunct="1">
      <a:defRPr lang="hr-HR" sz="1200" kern="1200">
        <a:solidFill>
          <a:schemeClr val="tx1"/>
        </a:solidFill>
        <a:latin typeface="+mn-lt"/>
        <a:ea typeface="+mn-ea"/>
        <a:cs typeface="+mn-cs"/>
      </a:defRPr>
    </a:lvl2pPr>
    <a:lvl3pPr marL="914400" algn="l" defTabSz="914400" rtl="0" eaLnBrk="1" latinLnBrk="0" hangingPunct="1">
      <a:defRPr lang="hr-HR" sz="1200" kern="1200">
        <a:solidFill>
          <a:schemeClr val="tx1"/>
        </a:solidFill>
        <a:latin typeface="+mn-lt"/>
        <a:ea typeface="+mn-ea"/>
        <a:cs typeface="+mn-cs"/>
      </a:defRPr>
    </a:lvl3pPr>
    <a:lvl4pPr marL="1371600" algn="l" defTabSz="914400" rtl="0" eaLnBrk="1" latinLnBrk="0" hangingPunct="1">
      <a:defRPr lang="hr-HR" sz="1200" kern="1200">
        <a:solidFill>
          <a:schemeClr val="tx1"/>
        </a:solidFill>
        <a:latin typeface="+mn-lt"/>
        <a:ea typeface="+mn-ea"/>
        <a:cs typeface="+mn-cs"/>
      </a:defRPr>
    </a:lvl4pPr>
    <a:lvl5pPr marL="1828800" algn="l" defTabSz="914400" rtl="0" eaLnBrk="1" latinLnBrk="0" hangingPunct="1">
      <a:defRPr lang="hr-HR" sz="1200" kern="1200">
        <a:solidFill>
          <a:schemeClr val="tx1"/>
        </a:solidFill>
        <a:latin typeface="+mn-lt"/>
        <a:ea typeface="+mn-ea"/>
        <a:cs typeface="+mn-cs"/>
      </a:defRPr>
    </a:lvl5pPr>
    <a:lvl6pPr marL="2286000" algn="l" defTabSz="914400" rtl="0" eaLnBrk="1" latinLnBrk="0" hangingPunct="1">
      <a:defRPr lang="hr-HR" sz="1200" kern="1200">
        <a:solidFill>
          <a:schemeClr val="tx1"/>
        </a:solidFill>
        <a:latin typeface="+mn-lt"/>
        <a:ea typeface="+mn-ea"/>
        <a:cs typeface="+mn-cs"/>
      </a:defRPr>
    </a:lvl6pPr>
    <a:lvl7pPr marL="2743200" algn="l" defTabSz="914400" rtl="0" eaLnBrk="1" latinLnBrk="0" hangingPunct="1">
      <a:defRPr lang="hr-HR" sz="1200" kern="1200">
        <a:solidFill>
          <a:schemeClr val="tx1"/>
        </a:solidFill>
        <a:latin typeface="+mn-lt"/>
        <a:ea typeface="+mn-ea"/>
        <a:cs typeface="+mn-cs"/>
      </a:defRPr>
    </a:lvl7pPr>
    <a:lvl8pPr marL="3200400" algn="l" defTabSz="914400" rtl="0" eaLnBrk="1" latinLnBrk="0" hangingPunct="1">
      <a:defRPr lang="hr-HR" sz="1200" kern="1200">
        <a:solidFill>
          <a:schemeClr val="tx1"/>
        </a:solidFill>
        <a:latin typeface="+mn-lt"/>
        <a:ea typeface="+mn-ea"/>
        <a:cs typeface="+mn-cs"/>
      </a:defRPr>
    </a:lvl8pPr>
    <a:lvl9pPr marL="3657600" algn="l" defTabSz="914400" rtl="0" eaLnBrk="1" latinLnBrk="0" hangingPunct="1">
      <a:defRPr lang="hr-H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90948-2889-4311-A898-D8F9A3A4BB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6128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Tijekom današnjeg sata  koristiti ćete se mogućnostima programa PowerPoint kao što su dodavanje i oblikovanje grafičkih oblika, tekstnih okvira, Word Art grafike i naprednih mogućnosti animacijskih efekata za kreiranje igre asocijacije,  Na kraju ćete spremiti vaš digitalni uradak u svoj e-</a:t>
            </a:r>
            <a:r>
              <a:rPr lang="hr-HR" dirty="0" err="1"/>
              <a:t>portfolio</a:t>
            </a:r>
            <a:r>
              <a:rPr lang="hr-HR" dirty="0"/>
              <a:t> i vršnjački vrednovati rad učenika po izboru.</a:t>
            </a:r>
          </a:p>
        </p:txBody>
      </p:sp>
      <p:sp>
        <p:nvSpPr>
          <p:cNvPr id="4" name="Rezervirano mjesto broja slajda 3"/>
          <p:cNvSpPr>
            <a:spLocks noGrp="1"/>
          </p:cNvSpPr>
          <p:nvPr>
            <p:ph type="sldNum" sz="quarter" idx="5"/>
          </p:nvPr>
        </p:nvSpPr>
        <p:spPr/>
        <p:txBody>
          <a:bodyPr/>
          <a:lstStyle/>
          <a:p>
            <a:fld id="{75693FD4-8F83-4EF7-AC3F-0DC0388986B0}" type="slidenum">
              <a:rPr lang="hr-HR" smtClean="0"/>
              <a:pPr/>
              <a:t>2</a:t>
            </a:fld>
            <a:endParaRPr lang="hr-HR"/>
          </a:p>
        </p:txBody>
      </p:sp>
    </p:spTree>
    <p:extLst>
      <p:ext uri="{BB962C8B-B14F-4D97-AF65-F5344CB8AC3E}">
        <p14:creationId xmlns:p14="http://schemas.microsoft.com/office/powerpoint/2010/main" val="1003817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Sigurna sam da ste do sada čuli a vjerojatno bar jednom i odigrali igru asocijacije. Prisjetite se pravila kako odigrati igru asocijacije</a:t>
            </a:r>
          </a:p>
        </p:txBody>
      </p:sp>
      <p:sp>
        <p:nvSpPr>
          <p:cNvPr id="4" name="Rezervirano mjesto broja slajda 3"/>
          <p:cNvSpPr>
            <a:spLocks noGrp="1"/>
          </p:cNvSpPr>
          <p:nvPr>
            <p:ph type="sldNum" sz="quarter" idx="5"/>
          </p:nvPr>
        </p:nvSpPr>
        <p:spPr/>
        <p:txBody>
          <a:bodyPr/>
          <a:lstStyle/>
          <a:p>
            <a:fld id="{75693FD4-8F83-4EF7-AC3F-0DC0388986B0}" type="slidenum">
              <a:rPr lang="hr-HR" smtClean="0"/>
              <a:pPr/>
              <a:t>3</a:t>
            </a:fld>
            <a:endParaRPr lang="hr-HR"/>
          </a:p>
        </p:txBody>
      </p:sp>
    </p:spTree>
    <p:extLst>
      <p:ext uri="{BB962C8B-B14F-4D97-AF65-F5344CB8AC3E}">
        <p14:creationId xmlns:p14="http://schemas.microsoft.com/office/powerpoint/2010/main" val="3059347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video s postupcima u izradi igre asocijacije</a:t>
            </a:r>
          </a:p>
        </p:txBody>
      </p:sp>
      <p:sp>
        <p:nvSpPr>
          <p:cNvPr id="4" name="Rezervirano mjesto broja slajda 3"/>
          <p:cNvSpPr>
            <a:spLocks noGrp="1"/>
          </p:cNvSpPr>
          <p:nvPr>
            <p:ph type="sldNum" sz="quarter" idx="5"/>
          </p:nvPr>
        </p:nvSpPr>
        <p:spPr/>
        <p:txBody>
          <a:bodyPr/>
          <a:lstStyle/>
          <a:p>
            <a:fld id="{75693FD4-8F83-4EF7-AC3F-0DC0388986B0}" type="slidenum">
              <a:rPr lang="hr-HR" smtClean="0"/>
              <a:pPr/>
              <a:t>8</a:t>
            </a:fld>
            <a:endParaRPr lang="hr-HR"/>
          </a:p>
        </p:txBody>
      </p:sp>
    </p:spTree>
    <p:extLst>
      <p:ext uri="{BB962C8B-B14F-4D97-AF65-F5344CB8AC3E}">
        <p14:creationId xmlns:p14="http://schemas.microsoft.com/office/powerpoint/2010/main" val="2902211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Na prikazanoj Poveznici se nalaze nekoliko primjera igre asocijacije koje su izradili vaši vršnjaci. Prikazani primjeri neka vam posluže kao ideja za vaše uratke.  Na Lino ploči se nalaze i pisane upute za izradu igre asocijacije  u programu PowerPoint. </a:t>
            </a:r>
          </a:p>
        </p:txBody>
      </p:sp>
      <p:sp>
        <p:nvSpPr>
          <p:cNvPr id="4" name="Rezervirano mjesto broja slajda 3"/>
          <p:cNvSpPr>
            <a:spLocks noGrp="1"/>
          </p:cNvSpPr>
          <p:nvPr>
            <p:ph type="sldNum" sz="quarter" idx="5"/>
          </p:nvPr>
        </p:nvSpPr>
        <p:spPr/>
        <p:txBody>
          <a:bodyPr/>
          <a:lstStyle/>
          <a:p>
            <a:fld id="{75693FD4-8F83-4EF7-AC3F-0DC0388986B0}" type="slidenum">
              <a:rPr lang="hr-HR" smtClean="0"/>
              <a:pPr/>
              <a:t>13</a:t>
            </a:fld>
            <a:endParaRPr lang="hr-HR"/>
          </a:p>
        </p:txBody>
      </p:sp>
    </p:spTree>
    <p:extLst>
      <p:ext uri="{BB962C8B-B14F-4D97-AF65-F5344CB8AC3E}">
        <p14:creationId xmlns:p14="http://schemas.microsoft.com/office/powerpoint/2010/main" val="1410484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Preporučujem da  pauzirate video kako bi se mogli koristiti prikazanom rubrikom za vršnjačko vrednovanje.</a:t>
            </a:r>
          </a:p>
        </p:txBody>
      </p:sp>
      <p:sp>
        <p:nvSpPr>
          <p:cNvPr id="4" name="Rezervirano mjesto broja slajda 3"/>
          <p:cNvSpPr>
            <a:spLocks noGrp="1"/>
          </p:cNvSpPr>
          <p:nvPr>
            <p:ph type="sldNum" sz="quarter" idx="5"/>
          </p:nvPr>
        </p:nvSpPr>
        <p:spPr/>
        <p:txBody>
          <a:bodyPr/>
          <a:lstStyle/>
          <a:p>
            <a:fld id="{75693FD4-8F83-4EF7-AC3F-0DC0388986B0}" type="slidenum">
              <a:rPr lang="hr-HR" smtClean="0"/>
              <a:pPr/>
              <a:t>16</a:t>
            </a:fld>
            <a:endParaRPr lang="hr-HR"/>
          </a:p>
        </p:txBody>
      </p:sp>
    </p:spTree>
    <p:extLst>
      <p:ext uri="{BB962C8B-B14F-4D97-AF65-F5344CB8AC3E}">
        <p14:creationId xmlns:p14="http://schemas.microsoft.com/office/powerpoint/2010/main" val="325636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023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hr-HR"/>
              <a:t>Kliknite da biste uredili stil naslova matrice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6/14/2024</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96776445"/>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6/14/2024</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1600439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3729385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679685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6066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hr-HR" dirty="0"/>
          </a:p>
        </p:txBody>
      </p:sp>
    </p:spTree>
    <p:extLst>
      <p:ext uri="{BB962C8B-B14F-4D97-AF65-F5344CB8AC3E}">
        <p14:creationId xmlns:p14="http://schemas.microsoft.com/office/powerpoint/2010/main" val="1244569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ilagođeni izgle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Tree>
    <p:extLst>
      <p:ext uri="{BB962C8B-B14F-4D97-AF65-F5344CB8AC3E}">
        <p14:creationId xmlns:p14="http://schemas.microsoft.com/office/powerpoint/2010/main" val="701250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93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hr-HR"/>
              <a:t>Kliknite da biste uredili stil naslova matrice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6/14/2024</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9939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1223111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6/14/2024</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01275048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6/14/2024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4158401929"/>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Content Placeholder 3"/>
          <p:cNvSpPr>
            <a:spLocks noGrp="1"/>
          </p:cNvSpPr>
          <p:nvPr>
            <p:ph sz="half" idx="2"/>
          </p:nvPr>
        </p:nvSpPr>
        <p:spPr>
          <a:xfrm>
            <a:off x="1257300" y="2909102"/>
            <a:ext cx="4800600" cy="299639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Content Placeholder 5"/>
          <p:cNvSpPr>
            <a:spLocks noGrp="1"/>
          </p:cNvSpPr>
          <p:nvPr>
            <p:ph sz="quarter" idx="4"/>
          </p:nvPr>
        </p:nvSpPr>
        <p:spPr>
          <a:xfrm>
            <a:off x="6633864" y="2909102"/>
            <a:ext cx="4800600" cy="299639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6/14/2024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3073807441"/>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6/14/2024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1762578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6/14/2024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20744479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677901796"/>
      </p:ext>
    </p:extLst>
  </p:cSld>
  <p:clrMap bg1="lt1" tx1="dk1" bg2="lt2" tx2="dk2" accent1="accent1" accent2="accent2" accent3="accent3" accent4="accent4" accent5="accent5" accent6="accent6" hlink="hlink" folHlink="folHlink"/>
  <p:sldLayoutIdLst>
    <p:sldLayoutId id="2147483680" r:id="rId1"/>
    <p:sldLayoutId id="214748368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6/14/2024</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245763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65" r:id="rId13"/>
    <p:sldLayoutId id="2147483677" r:id="rId14"/>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hyperlink" Target="http://linoit.com/users/uciteljicavu/canvases/Kreiranje%20igre%20asocijacije"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a:extLst>
              <a:ext uri="{FF2B5EF4-FFF2-40B4-BE49-F238E27FC236}">
                <a16:creationId xmlns:a16="http://schemas.microsoft.com/office/drawing/2014/main" id="{62DA6491-5B83-458A-9744-A9C3072CBC8A}"/>
              </a:ext>
            </a:extLst>
          </p:cNvPr>
          <p:cNvSpPr/>
          <p:nvPr/>
        </p:nvSpPr>
        <p:spPr>
          <a:xfrm>
            <a:off x="1342103" y="1284964"/>
            <a:ext cx="9507794" cy="3477875"/>
          </a:xfrm>
          <a:prstGeom prst="rect">
            <a:avLst/>
          </a:prstGeom>
        </p:spPr>
        <p:txBody>
          <a:bodyPr wrap="square">
            <a:spAutoFit/>
          </a:bodyPr>
          <a:lstStyle/>
          <a:p>
            <a:pPr lvl="0" algn="ctr">
              <a:defRPr/>
            </a:pPr>
            <a:br>
              <a:rPr kumimoji="0" lang="hr-HR" sz="3600" b="0" i="0" u="none" strike="noStrike" kern="1200" cap="none" spc="0" normalizeH="0" baseline="0" noProof="0" dirty="0">
                <a:ln>
                  <a:noFill/>
                </a:ln>
                <a:solidFill>
                  <a:srgbClr val="0070C0"/>
                </a:solidFill>
                <a:effectLst/>
                <a:uLnTx/>
                <a:uFillTx/>
                <a:latin typeface="Segoe UI Semilight" panose="020B0402040204020203" pitchFamily="34" charset="0"/>
                <a:ea typeface="+mn-ea"/>
                <a:cs typeface="Segoe UI Semilight" panose="020B0402040204020203" pitchFamily="34" charset="0"/>
              </a:rPr>
            </a:br>
            <a:r>
              <a:rPr lang="hr-HR" sz="4000" b="1" dirty="0">
                <a:solidFill>
                  <a:srgbClr val="0070C0"/>
                </a:solidFill>
                <a:latin typeface="Segoe UI Semilight" panose="020B0402040204020203" pitchFamily="34" charset="0"/>
                <a:cs typeface="Segoe UI Semilight" panose="020B0402040204020203" pitchFamily="34" charset="0"/>
              </a:rPr>
              <a:t>Kreirajmo igru asocijacije </a:t>
            </a:r>
            <a:endParaRPr kumimoji="0" lang="hr-HR" sz="4000" b="1" i="0" u="none" strike="noStrike" kern="1200" cap="none" spc="0" normalizeH="0" baseline="0" noProof="0" dirty="0">
              <a:ln>
                <a:noFill/>
              </a:ln>
              <a:solidFill>
                <a:srgbClr val="0070C0"/>
              </a:solidFill>
              <a:effectLst/>
              <a:uLnTx/>
              <a:uFillTx/>
              <a:latin typeface="Segoe UI Semilight" panose="020B0402040204020203" pitchFamily="34" charset="0"/>
              <a:ea typeface="+mn-ea"/>
              <a:cs typeface="Segoe UI Semilight" panose="020B04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hr-HR" sz="3600" b="0" i="0" u="none" strike="noStrike" kern="1200" cap="none" spc="0" normalizeH="0" baseline="0" noProof="0" dirty="0">
                <a:ln>
                  <a:noFill/>
                </a:ln>
                <a:solidFill>
                  <a:srgbClr val="0070C0"/>
                </a:solidFill>
                <a:effectLst/>
                <a:uLnTx/>
                <a:uFillTx/>
                <a:latin typeface="Segoe UI Semilight" panose="020B0402040204020203" pitchFamily="34" charset="0"/>
                <a:ea typeface="+mn-ea"/>
                <a:cs typeface="Segoe UI Semilight" panose="020B0402040204020203" pitchFamily="34" charset="0"/>
              </a:rPr>
            </a:br>
            <a:endParaRPr kumimoji="0" lang="hr-HR" sz="3600" b="0" i="0" u="none" strike="noStrike" kern="1200" cap="none" spc="0" normalizeH="0" baseline="0" noProof="0" dirty="0">
              <a:ln>
                <a:noFill/>
              </a:ln>
              <a:solidFill>
                <a:srgbClr val="0070C0"/>
              </a:solidFill>
              <a:effectLst/>
              <a:uLnTx/>
              <a:uFillTx/>
              <a:latin typeface="Segoe UI Semilight" panose="020B0402040204020203" pitchFamily="34" charset="0"/>
              <a:ea typeface="+mn-ea"/>
              <a:cs typeface="Segoe UI Semilight" panose="020B04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3600" b="0" i="0" u="none" strike="noStrike" kern="1200" cap="none" spc="0" normalizeH="0" baseline="0" noProof="0" dirty="0">
              <a:ln>
                <a:noFill/>
              </a:ln>
              <a:solidFill>
                <a:srgbClr val="0070C0"/>
              </a:solidFill>
              <a:effectLst/>
              <a:uLnTx/>
              <a:uFillTx/>
              <a:latin typeface="Segoe UI Semilight" panose="020B0402040204020203" pitchFamily="34" charset="0"/>
              <a:ea typeface="+mn-ea"/>
              <a:cs typeface="Segoe UI Semilight" panose="020B04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600" b="0" i="0" u="none" strike="noStrike" kern="1200" cap="none" spc="0" normalizeH="0" baseline="0" noProof="0" dirty="0">
                <a:ln>
                  <a:noFill/>
                </a:ln>
                <a:solidFill>
                  <a:srgbClr val="0070C0"/>
                </a:solidFill>
                <a:effectLst/>
                <a:uLnTx/>
                <a:uFillTx/>
                <a:latin typeface="Segoe UI Semilight" panose="020B0402040204020203" pitchFamily="34" charset="0"/>
                <a:ea typeface="+mn-ea"/>
                <a:cs typeface="Segoe UI Semilight" panose="020B0402040204020203" pitchFamily="34" charset="0"/>
              </a:rPr>
              <a:t>Učiteljica: Blaženka Knežević</a:t>
            </a:r>
          </a:p>
        </p:txBody>
      </p:sp>
    </p:spTree>
    <p:extLst>
      <p:ext uri="{BB962C8B-B14F-4D97-AF65-F5344CB8AC3E}">
        <p14:creationId xmlns:p14="http://schemas.microsoft.com/office/powerpoint/2010/main" val="3642987491"/>
      </p:ext>
    </p:extLst>
  </p:cSld>
  <p:clrMapOvr>
    <a:masterClrMapping/>
  </p:clrMapOvr>
  <mc:AlternateContent xmlns:mc="http://schemas.openxmlformats.org/markup-compatibility/2006" xmlns:p14="http://schemas.microsoft.com/office/powerpoint/2010/main">
    <mc:Choice Requires="p14">
      <p:transition spd="slow" p14:dur="2000" advTm="19489"/>
    </mc:Choice>
    <mc:Fallback xmlns="">
      <p:transition spd="slow" advTm="1948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5A881CC-5B2A-49B0-A7BB-9E0F108E9E90}"/>
              </a:ext>
            </a:extLst>
          </p:cNvPr>
          <p:cNvSpPr>
            <a:spLocks noChangeArrowheads="1"/>
          </p:cNvSpPr>
          <p:nvPr/>
        </p:nvSpPr>
        <p:spPr bwMode="auto">
          <a:xfrm>
            <a:off x="1199456" y="567980"/>
            <a:ext cx="9073008"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032375" algn="ctr"/>
              </a:tabLst>
              <a:defRPr>
                <a:solidFill>
                  <a:schemeClr val="tx1"/>
                </a:solidFill>
                <a:latin typeface="Arial" panose="020B0604020202020204" pitchFamily="34" charset="0"/>
              </a:defRPr>
            </a:lvl1pPr>
            <a:lvl2pPr eaLnBrk="0" fontAlgn="base" hangingPunct="0">
              <a:spcBef>
                <a:spcPct val="0"/>
              </a:spcBef>
              <a:spcAft>
                <a:spcPct val="0"/>
              </a:spcAft>
              <a:tabLst>
                <a:tab pos="5032375" algn="ctr"/>
              </a:tabLst>
              <a:defRPr>
                <a:solidFill>
                  <a:schemeClr val="tx1"/>
                </a:solidFill>
                <a:latin typeface="Arial" panose="020B0604020202020204" pitchFamily="34" charset="0"/>
              </a:defRPr>
            </a:lvl2pPr>
            <a:lvl3pPr eaLnBrk="0" fontAlgn="base" hangingPunct="0">
              <a:spcBef>
                <a:spcPct val="0"/>
              </a:spcBef>
              <a:spcAft>
                <a:spcPct val="0"/>
              </a:spcAft>
              <a:tabLst>
                <a:tab pos="5032375" algn="ctr"/>
              </a:tabLst>
              <a:defRPr>
                <a:solidFill>
                  <a:schemeClr val="tx1"/>
                </a:solidFill>
                <a:latin typeface="Arial" panose="020B0604020202020204" pitchFamily="34" charset="0"/>
              </a:defRPr>
            </a:lvl3pPr>
            <a:lvl4pPr eaLnBrk="0" fontAlgn="base" hangingPunct="0">
              <a:spcBef>
                <a:spcPct val="0"/>
              </a:spcBef>
              <a:spcAft>
                <a:spcPct val="0"/>
              </a:spcAft>
              <a:tabLst>
                <a:tab pos="5032375" algn="ctr"/>
              </a:tabLst>
              <a:defRPr>
                <a:solidFill>
                  <a:schemeClr val="tx1"/>
                </a:solidFill>
                <a:latin typeface="Arial" panose="020B0604020202020204" pitchFamily="34" charset="0"/>
              </a:defRPr>
            </a:lvl4pPr>
            <a:lvl5pPr eaLnBrk="0" fontAlgn="base" hangingPunct="0">
              <a:spcBef>
                <a:spcPct val="0"/>
              </a:spcBef>
              <a:spcAft>
                <a:spcPct val="0"/>
              </a:spcAft>
              <a:tabLst>
                <a:tab pos="5032375" algn="ctr"/>
              </a:tabLst>
              <a:defRPr>
                <a:solidFill>
                  <a:schemeClr val="tx1"/>
                </a:solidFill>
                <a:latin typeface="Arial" panose="020B0604020202020204" pitchFamily="34" charset="0"/>
              </a:defRPr>
            </a:lvl5pPr>
            <a:lvl6pPr eaLnBrk="0" fontAlgn="base" hangingPunct="0">
              <a:spcBef>
                <a:spcPct val="0"/>
              </a:spcBef>
              <a:spcAft>
                <a:spcPct val="0"/>
              </a:spcAft>
              <a:tabLst>
                <a:tab pos="5032375" algn="ctr"/>
              </a:tabLst>
              <a:defRPr>
                <a:solidFill>
                  <a:schemeClr val="tx1"/>
                </a:solidFill>
                <a:latin typeface="Arial" panose="020B0604020202020204" pitchFamily="34" charset="0"/>
              </a:defRPr>
            </a:lvl6pPr>
            <a:lvl7pPr eaLnBrk="0" fontAlgn="base" hangingPunct="0">
              <a:spcBef>
                <a:spcPct val="0"/>
              </a:spcBef>
              <a:spcAft>
                <a:spcPct val="0"/>
              </a:spcAft>
              <a:tabLst>
                <a:tab pos="5032375" algn="ctr"/>
              </a:tabLst>
              <a:defRPr>
                <a:solidFill>
                  <a:schemeClr val="tx1"/>
                </a:solidFill>
                <a:latin typeface="Arial" panose="020B0604020202020204" pitchFamily="34" charset="0"/>
              </a:defRPr>
            </a:lvl7pPr>
            <a:lvl8pPr eaLnBrk="0" fontAlgn="base" hangingPunct="0">
              <a:spcBef>
                <a:spcPct val="0"/>
              </a:spcBef>
              <a:spcAft>
                <a:spcPct val="0"/>
              </a:spcAft>
              <a:tabLst>
                <a:tab pos="5032375" algn="ctr"/>
              </a:tabLst>
              <a:defRPr>
                <a:solidFill>
                  <a:schemeClr val="tx1"/>
                </a:solidFill>
                <a:latin typeface="Arial" panose="020B0604020202020204" pitchFamily="34" charset="0"/>
              </a:defRPr>
            </a:lvl8pPr>
            <a:lvl9pPr eaLnBrk="0" fontAlgn="base" hangingPunct="0">
              <a:spcBef>
                <a:spcPct val="0"/>
              </a:spcBef>
              <a:spcAft>
                <a:spcPct val="0"/>
              </a:spcAft>
              <a:tabLst>
                <a:tab pos="5032375"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032375" algn="ctr"/>
              </a:tabLst>
            </a:pPr>
            <a:r>
              <a:rPr kumimoji="0" lang="hr-HR" altLang="sr-Latn-RS" sz="2000" b="1" i="0" u="none" strike="noStrike" cap="none" normalizeH="0" baseline="0" dirty="0">
                <a:ln>
                  <a:noFill/>
                </a:ln>
                <a:solidFill>
                  <a:srgbClr val="000000"/>
                </a:solidFill>
                <a:effectLst/>
                <a:latin typeface="Arial" panose="020B0604020202020204" pitchFamily="34" charset="0"/>
                <a:ea typeface="Verdana" panose="020B0604030504040204" pitchFamily="34" charset="0"/>
                <a:cs typeface="Verdana" panose="020B0604030504040204" pitchFamily="34" charset="0"/>
              </a:rPr>
              <a:t>7.</a:t>
            </a:r>
            <a:r>
              <a:rPr kumimoji="0" lang="hr-HR" altLang="sr-Latn-RS" sz="2000" b="0" i="0" u="none" strike="noStrike" cap="none" normalizeH="0" baseline="0" dirty="0">
                <a:ln>
                  <a:noFill/>
                </a:ln>
                <a:solidFill>
                  <a:srgbClr val="000000"/>
                </a:solidFill>
                <a:effectLst/>
                <a:latin typeface="Arial" panose="020B0604020202020204" pitchFamily="34" charset="0"/>
                <a:ea typeface="Verdana" panose="020B0604030504040204" pitchFamily="34" charset="0"/>
                <a:cs typeface="Verdana" panose="020B0604030504040204" pitchFamily="34" charset="0"/>
              </a:rPr>
              <a:t>Označi oblik na prvoj ćeliji, pozovi naredbu PRILAGOĐENA ANIMACIJA (iz kartice ANIMACIJE). Odaberi jedan od efekata izlaza (npr. NESTAJANJE).</a:t>
            </a:r>
          </a:p>
          <a:p>
            <a:pPr marL="0" marR="0" lvl="0" indent="0" algn="l" defTabSz="914400" rtl="0" eaLnBrk="0" fontAlgn="base" latinLnBrk="0" hangingPunct="0">
              <a:lnSpc>
                <a:spcPct val="100000"/>
              </a:lnSpc>
              <a:spcBef>
                <a:spcPct val="0"/>
              </a:spcBef>
              <a:spcAft>
                <a:spcPct val="0"/>
              </a:spcAft>
              <a:buClrTx/>
              <a:buSzTx/>
              <a:buFontTx/>
              <a:buNone/>
              <a:tabLst>
                <a:tab pos="5032375" algn="ctr"/>
              </a:tabLst>
            </a:pPr>
            <a:endParaRPr kumimoji="0" lang="hr-HR" altLang="sr-Latn-R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032375" algn="ctr"/>
              </a:tabLst>
            </a:pPr>
            <a:r>
              <a:rPr kumimoji="0" lang="hr-HR" altLang="sr-Latn-RS" sz="2000" b="1" i="0" u="none" strike="noStrike" cap="none" normalizeH="0" baseline="0" dirty="0">
                <a:ln>
                  <a:noFill/>
                </a:ln>
                <a:solidFill>
                  <a:srgbClr val="000000"/>
                </a:solidFill>
                <a:effectLst/>
                <a:latin typeface="Arial" panose="020B0604020202020204" pitchFamily="34" charset="0"/>
                <a:ea typeface="Verdana" panose="020B0604030504040204" pitchFamily="34" charset="0"/>
                <a:cs typeface="Verdana" panose="020B0604030504040204" pitchFamily="34" charset="0"/>
              </a:rPr>
              <a:t>8.</a:t>
            </a:r>
            <a:r>
              <a:rPr kumimoji="0" lang="hr-HR" altLang="sr-Latn-RS" sz="2000" b="0" i="0" u="none" strike="noStrike" cap="none" normalizeH="0" baseline="0" dirty="0">
                <a:ln>
                  <a:noFill/>
                </a:ln>
                <a:solidFill>
                  <a:srgbClr val="000000"/>
                </a:solidFill>
                <a:effectLst/>
                <a:latin typeface="Arial" panose="020B0604020202020204" pitchFamily="34" charset="0"/>
                <a:ea typeface="Verdana" panose="020B0604030504040204" pitchFamily="34" charset="0"/>
                <a:cs typeface="Verdana" panose="020B0604030504040204" pitchFamily="34" charset="0"/>
              </a:rPr>
              <a:t>Odaberi naredbu MOGUĆNOSTI EFEKATA. </a:t>
            </a:r>
            <a:endParaRPr kumimoji="0" lang="hr-HR" altLang="sr-Latn-R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032375" algn="ctr"/>
              </a:tabLst>
            </a:pPr>
            <a:endParaRPr kumimoji="0" lang="hr-HR" altLang="sr-Latn-RS" sz="1800" b="0" i="0" u="none" strike="noStrike" cap="none" normalizeH="0" baseline="0" dirty="0">
              <a:ln>
                <a:noFill/>
              </a:ln>
              <a:solidFill>
                <a:schemeClr val="tx1"/>
              </a:solidFill>
              <a:effectLst/>
              <a:latin typeface="Arial" panose="020B0604020202020204" pitchFamily="34" charset="0"/>
            </a:endParaRPr>
          </a:p>
        </p:txBody>
      </p:sp>
      <p:grpSp>
        <p:nvGrpSpPr>
          <p:cNvPr id="3" name="Group 2583">
            <a:extLst>
              <a:ext uri="{FF2B5EF4-FFF2-40B4-BE49-F238E27FC236}">
                <a16:creationId xmlns:a16="http://schemas.microsoft.com/office/drawing/2014/main" id="{D5032B80-0CE5-4BC4-930A-D2ADCAE39E41}"/>
              </a:ext>
            </a:extLst>
          </p:cNvPr>
          <p:cNvGrpSpPr/>
          <p:nvPr/>
        </p:nvGrpSpPr>
        <p:grpSpPr>
          <a:xfrm>
            <a:off x="1703512" y="2996952"/>
            <a:ext cx="2808312" cy="2376263"/>
            <a:chOff x="0" y="0"/>
            <a:chExt cx="2131056" cy="1810452"/>
          </a:xfrm>
        </p:grpSpPr>
        <p:pic>
          <p:nvPicPr>
            <p:cNvPr id="4" name="Picture 11">
              <a:extLst>
                <a:ext uri="{FF2B5EF4-FFF2-40B4-BE49-F238E27FC236}">
                  <a16:creationId xmlns:a16="http://schemas.microsoft.com/office/drawing/2014/main" id="{A99A1F83-9E57-4855-8A8E-789FDF9F6777}"/>
                </a:ext>
              </a:extLst>
            </p:cNvPr>
            <p:cNvPicPr/>
            <p:nvPr/>
          </p:nvPicPr>
          <p:blipFill>
            <a:blip r:embed="rId2"/>
            <a:stretch>
              <a:fillRect/>
            </a:stretch>
          </p:blipFill>
          <p:spPr>
            <a:xfrm>
              <a:off x="0" y="0"/>
              <a:ext cx="2131056" cy="1810452"/>
            </a:xfrm>
            <a:prstGeom prst="rect">
              <a:avLst/>
            </a:prstGeom>
          </p:spPr>
        </p:pic>
        <p:sp>
          <p:nvSpPr>
            <p:cNvPr id="5" name="Shape 12">
              <a:extLst>
                <a:ext uri="{FF2B5EF4-FFF2-40B4-BE49-F238E27FC236}">
                  <a16:creationId xmlns:a16="http://schemas.microsoft.com/office/drawing/2014/main" id="{AA3CFBA2-31D8-42AD-B34E-8FDDE233E430}"/>
                </a:ext>
              </a:extLst>
            </p:cNvPr>
            <p:cNvSpPr/>
            <p:nvPr/>
          </p:nvSpPr>
          <p:spPr>
            <a:xfrm>
              <a:off x="167440" y="894558"/>
              <a:ext cx="1138593" cy="227068"/>
            </a:xfrm>
            <a:custGeom>
              <a:avLst/>
              <a:gdLst/>
              <a:ahLst/>
              <a:cxnLst/>
              <a:rect l="0" t="0" r="0" b="0"/>
              <a:pathLst>
                <a:path w="1138593" h="227068">
                  <a:moveTo>
                    <a:pt x="36532" y="0"/>
                  </a:moveTo>
                  <a:lnTo>
                    <a:pt x="21311" y="0"/>
                  </a:lnTo>
                  <a:lnTo>
                    <a:pt x="12178" y="7620"/>
                  </a:lnTo>
                  <a:lnTo>
                    <a:pt x="1522" y="19811"/>
                  </a:lnTo>
                  <a:lnTo>
                    <a:pt x="0" y="32003"/>
                  </a:lnTo>
                  <a:lnTo>
                    <a:pt x="0" y="188970"/>
                  </a:lnTo>
                  <a:lnTo>
                    <a:pt x="1522" y="202685"/>
                  </a:lnTo>
                  <a:lnTo>
                    <a:pt x="9133" y="213353"/>
                  </a:lnTo>
                  <a:lnTo>
                    <a:pt x="19788" y="222497"/>
                  </a:lnTo>
                  <a:lnTo>
                    <a:pt x="31966" y="225544"/>
                  </a:lnTo>
                  <a:lnTo>
                    <a:pt x="36532" y="227068"/>
                  </a:lnTo>
                  <a:lnTo>
                    <a:pt x="1100538" y="227068"/>
                  </a:lnTo>
                  <a:lnTo>
                    <a:pt x="1115760" y="225544"/>
                  </a:lnTo>
                  <a:lnTo>
                    <a:pt x="1127938" y="217925"/>
                  </a:lnTo>
                  <a:lnTo>
                    <a:pt x="1135548" y="205733"/>
                  </a:lnTo>
                  <a:lnTo>
                    <a:pt x="1138593" y="192018"/>
                  </a:lnTo>
                  <a:lnTo>
                    <a:pt x="1138593" y="36575"/>
                  </a:lnTo>
                  <a:lnTo>
                    <a:pt x="1137071" y="21335"/>
                  </a:lnTo>
                  <a:lnTo>
                    <a:pt x="1129460" y="12192"/>
                  </a:lnTo>
                  <a:lnTo>
                    <a:pt x="1118804" y="1524"/>
                  </a:lnTo>
                  <a:lnTo>
                    <a:pt x="1105105" y="0"/>
                  </a:lnTo>
                  <a:lnTo>
                    <a:pt x="36532" y="0"/>
                  </a:lnTo>
                  <a:close/>
                </a:path>
              </a:pathLst>
            </a:custGeom>
            <a:ln w="19788" cap="rnd">
              <a:round/>
            </a:ln>
          </p:spPr>
          <p:style>
            <a:lnRef idx="1">
              <a:srgbClr val="CC0000"/>
            </a:lnRef>
            <a:fillRef idx="0">
              <a:srgbClr val="000000">
                <a:alpha val="0"/>
              </a:srgbClr>
            </a:fillRef>
            <a:effectRef idx="0">
              <a:scrgbClr r="0" g="0" b="0"/>
            </a:effectRef>
            <a:fontRef idx="none"/>
          </p:style>
          <p:txBody>
            <a:bodyPr/>
            <a:lstStyle/>
            <a:p>
              <a:endParaRPr lang="hr-HR"/>
            </a:p>
          </p:txBody>
        </p:sp>
      </p:grpSp>
      <p:sp>
        <p:nvSpPr>
          <p:cNvPr id="6" name="Rectangle 5">
            <a:extLst>
              <a:ext uri="{FF2B5EF4-FFF2-40B4-BE49-F238E27FC236}">
                <a16:creationId xmlns:a16="http://schemas.microsoft.com/office/drawing/2014/main" id="{5A72D432-CCB0-4E08-8E71-0950D099B814}"/>
              </a:ext>
            </a:extLst>
          </p:cNvPr>
          <p:cNvSpPr>
            <a:spLocks noChangeArrowheads="1"/>
          </p:cNvSpPr>
          <p:nvPr/>
        </p:nvSpPr>
        <p:spPr bwMode="auto">
          <a:xfrm>
            <a:off x="1199456" y="1666362"/>
            <a:ext cx="531748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032375" algn="ctr"/>
              </a:tabLst>
              <a:defRPr>
                <a:solidFill>
                  <a:schemeClr val="tx1"/>
                </a:solidFill>
                <a:latin typeface="Arial" panose="020B0604020202020204" pitchFamily="34" charset="0"/>
              </a:defRPr>
            </a:lvl1pPr>
            <a:lvl2pPr eaLnBrk="0" fontAlgn="base" hangingPunct="0">
              <a:spcBef>
                <a:spcPct val="0"/>
              </a:spcBef>
              <a:spcAft>
                <a:spcPct val="0"/>
              </a:spcAft>
              <a:tabLst>
                <a:tab pos="5032375" algn="ctr"/>
              </a:tabLst>
              <a:defRPr>
                <a:solidFill>
                  <a:schemeClr val="tx1"/>
                </a:solidFill>
                <a:latin typeface="Arial" panose="020B0604020202020204" pitchFamily="34" charset="0"/>
              </a:defRPr>
            </a:lvl2pPr>
            <a:lvl3pPr eaLnBrk="0" fontAlgn="base" hangingPunct="0">
              <a:spcBef>
                <a:spcPct val="0"/>
              </a:spcBef>
              <a:spcAft>
                <a:spcPct val="0"/>
              </a:spcAft>
              <a:tabLst>
                <a:tab pos="5032375" algn="ctr"/>
              </a:tabLst>
              <a:defRPr>
                <a:solidFill>
                  <a:schemeClr val="tx1"/>
                </a:solidFill>
                <a:latin typeface="Arial" panose="020B0604020202020204" pitchFamily="34" charset="0"/>
              </a:defRPr>
            </a:lvl3pPr>
            <a:lvl4pPr eaLnBrk="0" fontAlgn="base" hangingPunct="0">
              <a:spcBef>
                <a:spcPct val="0"/>
              </a:spcBef>
              <a:spcAft>
                <a:spcPct val="0"/>
              </a:spcAft>
              <a:tabLst>
                <a:tab pos="5032375" algn="ctr"/>
              </a:tabLst>
              <a:defRPr>
                <a:solidFill>
                  <a:schemeClr val="tx1"/>
                </a:solidFill>
                <a:latin typeface="Arial" panose="020B0604020202020204" pitchFamily="34" charset="0"/>
              </a:defRPr>
            </a:lvl4pPr>
            <a:lvl5pPr eaLnBrk="0" fontAlgn="base" hangingPunct="0">
              <a:spcBef>
                <a:spcPct val="0"/>
              </a:spcBef>
              <a:spcAft>
                <a:spcPct val="0"/>
              </a:spcAft>
              <a:tabLst>
                <a:tab pos="5032375" algn="ctr"/>
              </a:tabLst>
              <a:defRPr>
                <a:solidFill>
                  <a:schemeClr val="tx1"/>
                </a:solidFill>
                <a:latin typeface="Arial" panose="020B0604020202020204" pitchFamily="34" charset="0"/>
              </a:defRPr>
            </a:lvl5pPr>
            <a:lvl6pPr eaLnBrk="0" fontAlgn="base" hangingPunct="0">
              <a:spcBef>
                <a:spcPct val="0"/>
              </a:spcBef>
              <a:spcAft>
                <a:spcPct val="0"/>
              </a:spcAft>
              <a:tabLst>
                <a:tab pos="5032375" algn="ctr"/>
              </a:tabLst>
              <a:defRPr>
                <a:solidFill>
                  <a:schemeClr val="tx1"/>
                </a:solidFill>
                <a:latin typeface="Arial" panose="020B0604020202020204" pitchFamily="34" charset="0"/>
              </a:defRPr>
            </a:lvl6pPr>
            <a:lvl7pPr eaLnBrk="0" fontAlgn="base" hangingPunct="0">
              <a:spcBef>
                <a:spcPct val="0"/>
              </a:spcBef>
              <a:spcAft>
                <a:spcPct val="0"/>
              </a:spcAft>
              <a:tabLst>
                <a:tab pos="5032375" algn="ctr"/>
              </a:tabLst>
              <a:defRPr>
                <a:solidFill>
                  <a:schemeClr val="tx1"/>
                </a:solidFill>
                <a:latin typeface="Arial" panose="020B0604020202020204" pitchFamily="34" charset="0"/>
              </a:defRPr>
            </a:lvl7pPr>
            <a:lvl8pPr eaLnBrk="0" fontAlgn="base" hangingPunct="0">
              <a:spcBef>
                <a:spcPct val="0"/>
              </a:spcBef>
              <a:spcAft>
                <a:spcPct val="0"/>
              </a:spcAft>
              <a:tabLst>
                <a:tab pos="5032375" algn="ctr"/>
              </a:tabLst>
              <a:defRPr>
                <a:solidFill>
                  <a:schemeClr val="tx1"/>
                </a:solidFill>
                <a:latin typeface="Arial" panose="020B0604020202020204" pitchFamily="34" charset="0"/>
              </a:defRPr>
            </a:lvl8pPr>
            <a:lvl9pPr eaLnBrk="0" fontAlgn="base" hangingPunct="0">
              <a:spcBef>
                <a:spcPct val="0"/>
              </a:spcBef>
              <a:spcAft>
                <a:spcPct val="0"/>
              </a:spcAft>
              <a:tabLst>
                <a:tab pos="5032375"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032375" algn="ctr"/>
              </a:tabLst>
            </a:pPr>
            <a:br>
              <a:rPr kumimoji="0" lang="hr-HR" altLang="sr-Latn-RS" sz="1200" b="0" i="0" u="none" strike="noStrike" cap="none" normalizeH="0" baseline="0" dirty="0">
                <a:ln>
                  <a:noFill/>
                </a:ln>
                <a:solidFill>
                  <a:srgbClr val="000000"/>
                </a:solidFill>
                <a:effectLst/>
                <a:latin typeface="Arial" panose="020B0604020202020204" pitchFamily="34" charset="0"/>
                <a:ea typeface="Verdana" panose="020B0604030504040204" pitchFamily="34" charset="0"/>
                <a:cs typeface="Verdana" panose="020B0604030504040204" pitchFamily="34" charset="0"/>
              </a:rPr>
            </a:br>
            <a:endParaRPr kumimoji="0" lang="hr-HR" altLang="sr-Latn-R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032375" algn="ctr"/>
              </a:tabLst>
            </a:pPr>
            <a:r>
              <a:rPr kumimoji="0" lang="hr-HR" altLang="sr-Latn-RS" sz="1200" b="0" i="0" u="none" strike="noStrike" cap="none" normalizeH="0" baseline="0" dirty="0">
                <a:ln>
                  <a:noFill/>
                </a:ln>
                <a:solidFill>
                  <a:srgbClr val="000000"/>
                </a:solidFill>
                <a:effectLst/>
                <a:latin typeface="Arial" panose="020B0604020202020204" pitchFamily="34" charset="0"/>
                <a:ea typeface="Verdana" panose="020B0604030504040204" pitchFamily="34" charset="0"/>
                <a:cs typeface="Verdana" panose="020B0604030504040204" pitchFamily="34" charset="0"/>
              </a:rPr>
              <a:t>	</a:t>
            </a:r>
            <a:endParaRPr kumimoji="0" lang="hr-HR" altLang="sr-Latn-R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032375" algn="ctr"/>
              </a:tabLst>
            </a:pPr>
            <a:r>
              <a:rPr kumimoji="0" lang="hr-HR" altLang="sr-Latn-RS" sz="2400" b="1" i="0" u="none" strike="noStrike" cap="none" normalizeH="0" baseline="0" dirty="0">
                <a:ln>
                  <a:noFill/>
                </a:ln>
                <a:solidFill>
                  <a:srgbClr val="000000"/>
                </a:solidFill>
                <a:effectLst/>
                <a:latin typeface="Arial" panose="020B0604020202020204" pitchFamily="34" charset="0"/>
                <a:ea typeface="Verdana" panose="020B0604030504040204" pitchFamily="34" charset="0"/>
                <a:cs typeface="Verdana" panose="020B0604030504040204" pitchFamily="34" charset="0"/>
              </a:rPr>
              <a:t>9. </a:t>
            </a:r>
            <a:r>
              <a:rPr kumimoji="0" lang="hr-HR" altLang="sr-Latn-RS" sz="2000" b="0" i="0" u="none" strike="noStrike" cap="none" normalizeH="0" baseline="0" dirty="0">
                <a:ln>
                  <a:noFill/>
                </a:ln>
                <a:solidFill>
                  <a:srgbClr val="000000"/>
                </a:solidFill>
                <a:effectLst/>
                <a:latin typeface="Arial" panose="020B0604020202020204" pitchFamily="34" charset="0"/>
                <a:ea typeface="Verdana" panose="020B0604030504040204" pitchFamily="34" charset="0"/>
                <a:cs typeface="Verdana" panose="020B0604030504040204" pitchFamily="34" charset="0"/>
              </a:rPr>
              <a:t>Odaberi dugme OKIDAČI na kartici</a:t>
            </a:r>
            <a:endParaRPr kumimoji="0" lang="hr-HR" altLang="sr-Latn-R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16223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E6B420F6-B891-4BD8-855E-D8FEB29A0641}"/>
              </a:ext>
            </a:extLst>
          </p:cNvPr>
          <p:cNvSpPr/>
          <p:nvPr/>
        </p:nvSpPr>
        <p:spPr>
          <a:xfrm>
            <a:off x="1127448" y="692696"/>
            <a:ext cx="4680520" cy="649152"/>
          </a:xfrm>
          <a:prstGeom prst="rect">
            <a:avLst/>
          </a:prstGeom>
        </p:spPr>
        <p:txBody>
          <a:bodyPr wrap="square">
            <a:spAutoFit/>
          </a:bodyPr>
          <a:lstStyle/>
          <a:p>
            <a:pPr marL="7620" indent="-6350">
              <a:lnSpc>
                <a:spcPct val="105000"/>
              </a:lnSpc>
              <a:spcAft>
                <a:spcPts val="50"/>
              </a:spcAft>
            </a:pPr>
            <a:r>
              <a:rPr lang="hr-HR" b="1" dirty="0">
                <a:solidFill>
                  <a:srgbClr val="000000"/>
                </a:solidFill>
                <a:latin typeface="Verdana" panose="020B0604030504040204" pitchFamily="34" charset="0"/>
                <a:ea typeface="Verdana" panose="020B0604030504040204" pitchFamily="34" charset="0"/>
                <a:cs typeface="Verdana" panose="020B0604030504040204" pitchFamily="34" charset="0"/>
              </a:rPr>
              <a:t>10.</a:t>
            </a:r>
            <a:r>
              <a:rPr lang="hr-HR" dirty="0">
                <a:solidFill>
                  <a:srgbClr val="000000"/>
                </a:solidFill>
                <a:latin typeface="Verdana" panose="020B0604030504040204" pitchFamily="34" charset="0"/>
                <a:ea typeface="Verdana" panose="020B0604030504040204" pitchFamily="34" charset="0"/>
                <a:cs typeface="Verdana" panose="020B0604030504040204" pitchFamily="34" charset="0"/>
              </a:rPr>
              <a:t>Odaberi ZAPOČNI EFEKT KLIKOM NA OKIDAČ: i odaberi  pravokutnik.</a:t>
            </a:r>
          </a:p>
        </p:txBody>
      </p:sp>
      <p:pic>
        <p:nvPicPr>
          <p:cNvPr id="3" name="Picture 2843">
            <a:extLst>
              <a:ext uri="{FF2B5EF4-FFF2-40B4-BE49-F238E27FC236}">
                <a16:creationId xmlns:a16="http://schemas.microsoft.com/office/drawing/2014/main" id="{1A4E292B-B0B2-4F85-8848-8DEBF0591FB0}"/>
              </a:ext>
            </a:extLst>
          </p:cNvPr>
          <p:cNvPicPr/>
          <p:nvPr/>
        </p:nvPicPr>
        <p:blipFill>
          <a:blip r:embed="rId2"/>
          <a:stretch>
            <a:fillRect/>
          </a:stretch>
        </p:blipFill>
        <p:spPr>
          <a:xfrm>
            <a:off x="1275953" y="2060848"/>
            <a:ext cx="4027959" cy="3584158"/>
          </a:xfrm>
          <a:prstGeom prst="rect">
            <a:avLst/>
          </a:prstGeom>
        </p:spPr>
      </p:pic>
      <p:sp>
        <p:nvSpPr>
          <p:cNvPr id="4" name="Pravokutnik 3">
            <a:extLst>
              <a:ext uri="{FF2B5EF4-FFF2-40B4-BE49-F238E27FC236}">
                <a16:creationId xmlns:a16="http://schemas.microsoft.com/office/drawing/2014/main" id="{3D6D395E-BCAC-4D76-8A01-57FF913BF0C3}"/>
              </a:ext>
            </a:extLst>
          </p:cNvPr>
          <p:cNvSpPr/>
          <p:nvPr/>
        </p:nvSpPr>
        <p:spPr>
          <a:xfrm>
            <a:off x="6216333" y="838120"/>
            <a:ext cx="4869923" cy="358303"/>
          </a:xfrm>
          <a:prstGeom prst="rect">
            <a:avLst/>
          </a:prstGeom>
        </p:spPr>
        <p:txBody>
          <a:bodyPr wrap="none">
            <a:spAutoFit/>
          </a:bodyPr>
          <a:lstStyle/>
          <a:p>
            <a:pPr marL="7620" indent="-6350">
              <a:lnSpc>
                <a:spcPct val="105000"/>
              </a:lnSpc>
              <a:spcAft>
                <a:spcPts val="1415"/>
              </a:spcAft>
            </a:pPr>
            <a:r>
              <a:rPr lang="hr-HR" b="1" dirty="0">
                <a:solidFill>
                  <a:srgbClr val="000000"/>
                </a:solidFill>
                <a:latin typeface="Verdana" panose="020B0604030504040204" pitchFamily="34" charset="0"/>
                <a:ea typeface="Verdana" panose="020B0604030504040204" pitchFamily="34" charset="0"/>
                <a:cs typeface="Verdana" panose="020B0604030504040204" pitchFamily="34" charset="0"/>
              </a:rPr>
              <a:t>11.</a:t>
            </a:r>
            <a:r>
              <a:rPr lang="hr-HR" dirty="0">
                <a:solidFill>
                  <a:srgbClr val="000000"/>
                </a:solidFill>
                <a:latin typeface="Verdana" panose="020B0604030504040204" pitchFamily="34" charset="0"/>
                <a:ea typeface="Verdana" panose="020B0604030504040204" pitchFamily="34" charset="0"/>
                <a:cs typeface="Verdana" panose="020B0604030504040204" pitchFamily="34" charset="0"/>
              </a:rPr>
              <a:t>Ponovi zadatke (7.-10.) za sva polja.</a:t>
            </a:r>
          </a:p>
        </p:txBody>
      </p:sp>
      <p:pic>
        <p:nvPicPr>
          <p:cNvPr id="5" name="Picture 514">
            <a:extLst>
              <a:ext uri="{FF2B5EF4-FFF2-40B4-BE49-F238E27FC236}">
                <a16:creationId xmlns:a16="http://schemas.microsoft.com/office/drawing/2014/main" id="{E8A98310-7CBC-4FB6-BCA4-889CF26FA870}"/>
              </a:ext>
            </a:extLst>
          </p:cNvPr>
          <p:cNvPicPr/>
          <p:nvPr/>
        </p:nvPicPr>
        <p:blipFill>
          <a:blip r:embed="rId3">
            <a:extLst>
              <a:ext uri="{28A0092B-C50C-407E-A947-70E740481C1C}">
                <a14:useLocalDpi xmlns:a14="http://schemas.microsoft.com/office/drawing/2010/main" val="0"/>
              </a:ext>
            </a:extLst>
          </a:blip>
          <a:stretch>
            <a:fillRect/>
          </a:stretch>
        </p:blipFill>
        <p:spPr>
          <a:xfrm>
            <a:off x="5983677" y="2191363"/>
            <a:ext cx="5121543" cy="3323128"/>
          </a:xfrm>
          <a:prstGeom prst="rect">
            <a:avLst/>
          </a:prstGeom>
        </p:spPr>
      </p:pic>
    </p:spTree>
    <p:extLst>
      <p:ext uri="{BB962C8B-B14F-4D97-AF65-F5344CB8AC3E}">
        <p14:creationId xmlns:p14="http://schemas.microsoft.com/office/powerpoint/2010/main" val="231229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9A55D788-3374-4A9C-905B-BFC7E5D2B571}"/>
              </a:ext>
            </a:extLst>
          </p:cNvPr>
          <p:cNvSpPr/>
          <p:nvPr/>
        </p:nvSpPr>
        <p:spPr>
          <a:xfrm>
            <a:off x="1559496" y="1628800"/>
            <a:ext cx="9577064" cy="1599349"/>
          </a:xfrm>
          <a:prstGeom prst="rect">
            <a:avLst/>
          </a:prstGeom>
        </p:spPr>
        <p:txBody>
          <a:bodyPr wrap="square">
            <a:spAutoFit/>
          </a:bodyPr>
          <a:lstStyle/>
          <a:p>
            <a:pPr marL="7620" indent="-6350">
              <a:lnSpc>
                <a:spcPct val="105000"/>
              </a:lnSpc>
              <a:spcAft>
                <a:spcPts val="50"/>
              </a:spcAft>
            </a:pPr>
            <a:r>
              <a:rPr lang="hr-HR" sz="3200" b="1" dirty="0">
                <a:solidFill>
                  <a:srgbClr val="000000"/>
                </a:solidFill>
                <a:latin typeface="Verdana" panose="020B0604030504040204" pitchFamily="34" charset="0"/>
                <a:ea typeface="Verdana" panose="020B0604030504040204" pitchFamily="34" charset="0"/>
                <a:cs typeface="Verdana" panose="020B0604030504040204" pitchFamily="34" charset="0"/>
              </a:rPr>
              <a:t>13.</a:t>
            </a:r>
            <a:r>
              <a:rPr lang="hr-HR" sz="3200" dirty="0">
                <a:solidFill>
                  <a:srgbClr val="000000"/>
                </a:solidFill>
                <a:latin typeface="Verdana" panose="020B0604030504040204" pitchFamily="34" charset="0"/>
                <a:ea typeface="Verdana" panose="020B0604030504040204" pitchFamily="34" charset="0"/>
                <a:cs typeface="Verdana" panose="020B0604030504040204" pitchFamily="34" charset="0"/>
              </a:rPr>
              <a:t>Pohrani prezentaciju na </a:t>
            </a:r>
            <a:r>
              <a:rPr lang="hr-HR" sz="3200" dirty="0" err="1">
                <a:solidFill>
                  <a:srgbClr val="000000"/>
                </a:solidFill>
                <a:latin typeface="Verdana" panose="020B0604030504040204" pitchFamily="34" charset="0"/>
                <a:ea typeface="Verdana" panose="020B0604030504040204" pitchFamily="34" charset="0"/>
                <a:cs typeface="Verdana" panose="020B0604030504040204" pitchFamily="34" charset="0"/>
              </a:rPr>
              <a:t>OneDrive</a:t>
            </a:r>
            <a:r>
              <a:rPr lang="hr-HR" sz="3200" dirty="0">
                <a:solidFill>
                  <a:srgbClr val="000000"/>
                </a:solidFill>
                <a:latin typeface="Verdana" panose="020B0604030504040204" pitchFamily="34" charset="0"/>
                <a:ea typeface="Verdana" panose="020B0604030504040204" pitchFamily="34" charset="0"/>
                <a:cs typeface="Verdana" panose="020B0604030504040204" pitchFamily="34" charset="0"/>
              </a:rPr>
              <a:t> i prikvači na </a:t>
            </a:r>
            <a:r>
              <a:rPr lang="hr-HR" sz="3200" dirty="0" err="1">
                <a:solidFill>
                  <a:srgbClr val="000000"/>
                </a:solidFill>
                <a:latin typeface="Verdana" panose="020B0604030504040204" pitchFamily="34" charset="0"/>
                <a:ea typeface="Verdana" panose="020B0604030504040204" pitchFamily="34" charset="0"/>
                <a:cs typeface="Verdana" panose="020B0604030504040204" pitchFamily="34" charset="0"/>
              </a:rPr>
              <a:t>Linoit</a:t>
            </a:r>
            <a:r>
              <a:rPr lang="hr-HR" sz="3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r-HR" sz="3200" dirty="0" err="1">
                <a:solidFill>
                  <a:srgbClr val="000000"/>
                </a:solidFill>
                <a:latin typeface="Verdana" panose="020B0604030504040204" pitchFamily="34" charset="0"/>
                <a:ea typeface="Verdana" panose="020B0604030504040204" pitchFamily="34" charset="0"/>
                <a:cs typeface="Verdana" panose="020B0604030504040204" pitchFamily="34" charset="0"/>
              </a:rPr>
              <a:t>ploču:</a:t>
            </a:r>
            <a:r>
              <a:rPr lang="hr-HR" sz="3200" u="sng" dirty="0" err="1">
                <a:solidFill>
                  <a:srgbClr val="0563C1"/>
                </a:solidFill>
                <a:latin typeface="Verdana" panose="020B0604030504040204" pitchFamily="34" charset="0"/>
                <a:ea typeface="Verdana" panose="020B0604030504040204" pitchFamily="34" charset="0"/>
                <a:cs typeface="Verdana" panose="020B0604030504040204" pitchFamily="34" charset="0"/>
                <a:hlinkClick r:id="rId2"/>
              </a:rPr>
              <a:t>poveznica</a:t>
            </a:r>
            <a:r>
              <a:rPr lang="hr-HR" sz="3200" u="sng" dirty="0">
                <a:solidFill>
                  <a:srgbClr val="0563C1"/>
                </a:solidFill>
                <a:latin typeface="Verdana" panose="020B0604030504040204" pitchFamily="34" charset="0"/>
                <a:ea typeface="Verdana" panose="020B0604030504040204" pitchFamily="34" charset="0"/>
                <a:cs typeface="Verdana" panose="020B0604030504040204" pitchFamily="34" charset="0"/>
                <a:hlinkClick r:id="rId2"/>
              </a:rPr>
              <a:t> na </a:t>
            </a:r>
            <a:r>
              <a:rPr lang="hr-HR" sz="3200" u="sng" dirty="0" err="1">
                <a:solidFill>
                  <a:srgbClr val="0563C1"/>
                </a:solidFill>
                <a:latin typeface="Verdana" panose="020B0604030504040204" pitchFamily="34" charset="0"/>
                <a:ea typeface="Verdana" panose="020B0604030504040204" pitchFamily="34" charset="0"/>
                <a:cs typeface="Verdana" panose="020B0604030504040204" pitchFamily="34" charset="0"/>
                <a:hlinkClick r:id="rId2"/>
              </a:rPr>
              <a:t>linoit</a:t>
            </a:r>
            <a:r>
              <a:rPr lang="hr-HR" sz="3200" u="sng" dirty="0">
                <a:solidFill>
                  <a:srgbClr val="0563C1"/>
                </a:solidFill>
                <a:latin typeface="Verdana" panose="020B0604030504040204" pitchFamily="34" charset="0"/>
                <a:ea typeface="Verdana" panose="020B0604030504040204" pitchFamily="34" charset="0"/>
                <a:cs typeface="Verdana" panose="020B0604030504040204" pitchFamily="34" charset="0"/>
                <a:hlinkClick r:id="rId2"/>
              </a:rPr>
              <a:t> ploču</a:t>
            </a:r>
            <a:r>
              <a:rPr lang="hr-HR" sz="3200" dirty="0">
                <a:solidFill>
                  <a:srgbClr val="000000"/>
                </a:solidFill>
                <a:latin typeface="Verdana" panose="020B0604030504040204" pitchFamily="34" charset="0"/>
                <a:ea typeface="Verdana" panose="020B0604030504040204" pitchFamily="34" charset="0"/>
                <a:cs typeface="Verdana" panose="020B0604030504040204" pitchFamily="34" charset="0"/>
              </a:rPr>
              <a:t> pod imenom IGRA ASOCIJACIJE.PPSX.</a:t>
            </a:r>
          </a:p>
        </p:txBody>
      </p:sp>
    </p:spTree>
    <p:extLst>
      <p:ext uri="{BB962C8B-B14F-4D97-AF65-F5344CB8AC3E}">
        <p14:creationId xmlns:p14="http://schemas.microsoft.com/office/powerpoint/2010/main" val="54769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avokutnik 5">
            <a:extLst>
              <a:ext uri="{FF2B5EF4-FFF2-40B4-BE49-F238E27FC236}">
                <a16:creationId xmlns:a16="http://schemas.microsoft.com/office/drawing/2014/main" id="{400B740E-5426-4899-AAAD-B7E708457884}"/>
              </a:ext>
            </a:extLst>
          </p:cNvPr>
          <p:cNvSpPr/>
          <p:nvPr/>
        </p:nvSpPr>
        <p:spPr>
          <a:xfrm>
            <a:off x="1703512" y="1071951"/>
            <a:ext cx="8079584" cy="769441"/>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nchor="t">
            <a:spAutoFit/>
          </a:bodyPr>
          <a:lstStyle/>
          <a:p>
            <a:r>
              <a:rPr lang="hr-HR" sz="4400" dirty="0">
                <a:solidFill>
                  <a:schemeClr val="accent1">
                    <a:lumMod val="75000"/>
                  </a:schemeClr>
                </a:solidFill>
              </a:rPr>
              <a:t>Ploča </a:t>
            </a:r>
            <a:r>
              <a:rPr lang="hr-HR" sz="4400" dirty="0" err="1">
                <a:solidFill>
                  <a:schemeClr val="accent1">
                    <a:lumMod val="75000"/>
                  </a:schemeClr>
                </a:solidFill>
              </a:rPr>
              <a:t>LinoIt</a:t>
            </a:r>
            <a:r>
              <a:rPr lang="hr-HR" sz="4400" dirty="0" err="1"/>
              <a:t>:https</a:t>
            </a:r>
            <a:r>
              <a:rPr lang="hr-HR" sz="4400" dirty="0"/>
              <a:t>://bit.ly/33Wl2Gl</a:t>
            </a:r>
          </a:p>
        </p:txBody>
      </p:sp>
      <p:pic>
        <p:nvPicPr>
          <p:cNvPr id="3" name="Slika 2">
            <a:extLst>
              <a:ext uri="{FF2B5EF4-FFF2-40B4-BE49-F238E27FC236}">
                <a16:creationId xmlns:a16="http://schemas.microsoft.com/office/drawing/2014/main" id="{37FCE798-49AF-4E9E-B4F1-4D39B3E9FB47}"/>
              </a:ext>
            </a:extLst>
          </p:cNvPr>
          <p:cNvPicPr>
            <a:picLocks noChangeAspect="1"/>
          </p:cNvPicPr>
          <p:nvPr/>
        </p:nvPicPr>
        <p:blipFill rotWithShape="1">
          <a:blip r:embed="rId3"/>
          <a:srcRect l="2160" t="8000" b="26900"/>
          <a:stretch/>
        </p:blipFill>
        <p:spPr>
          <a:xfrm>
            <a:off x="1127448" y="2132856"/>
            <a:ext cx="9721080" cy="3638277"/>
          </a:xfrm>
          <a:prstGeom prst="rect">
            <a:avLst/>
          </a:prstGeom>
        </p:spPr>
      </p:pic>
    </p:spTree>
    <p:extLst>
      <p:ext uri="{BB962C8B-B14F-4D97-AF65-F5344CB8AC3E}">
        <p14:creationId xmlns:p14="http://schemas.microsoft.com/office/powerpoint/2010/main" val="895405096"/>
      </p:ext>
    </p:extLst>
  </p:cSld>
  <p:clrMapOvr>
    <a:masterClrMapping/>
  </p:clrMapOvr>
  <mc:AlternateContent xmlns:mc="http://schemas.openxmlformats.org/markup-compatibility/2006" xmlns:p14="http://schemas.microsoft.com/office/powerpoint/2010/main">
    <mc:Choice Requires="p14">
      <p:transition spd="slow" p14:dur="2000" advTm="49081"/>
    </mc:Choice>
    <mc:Fallback xmlns="">
      <p:transition spd="slow" advTm="4908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660D06F-D4AE-449F-B879-D19FA0851151}"/>
              </a:ext>
            </a:extLst>
          </p:cNvPr>
          <p:cNvSpPr>
            <a:spLocks noGrp="1"/>
          </p:cNvSpPr>
          <p:nvPr>
            <p:ph type="title"/>
          </p:nvPr>
        </p:nvSpPr>
        <p:spPr>
          <a:xfrm>
            <a:off x="2590425" y="332656"/>
            <a:ext cx="7011149" cy="1325563"/>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hr-HR" dirty="0">
                <a:solidFill>
                  <a:srgbClr val="0070C0"/>
                </a:solidFill>
                <a:latin typeface="Arial"/>
                <a:cs typeface="Arial"/>
              </a:rPr>
              <a:t>Zadatak za samostalni rad</a:t>
            </a:r>
          </a:p>
        </p:txBody>
      </p:sp>
      <p:sp>
        <p:nvSpPr>
          <p:cNvPr id="3" name="Rezervirano mjesto sadržaja 2">
            <a:extLst>
              <a:ext uri="{FF2B5EF4-FFF2-40B4-BE49-F238E27FC236}">
                <a16:creationId xmlns:a16="http://schemas.microsoft.com/office/drawing/2014/main" id="{A1F95B87-6DD4-4207-A79B-0374ED8C1A40}"/>
              </a:ext>
            </a:extLst>
          </p:cNvPr>
          <p:cNvSpPr>
            <a:spLocks noGrp="1"/>
          </p:cNvSpPr>
          <p:nvPr>
            <p:ph idx="1"/>
          </p:nvPr>
        </p:nvSpPr>
        <p:spPr>
          <a:xfrm>
            <a:off x="811828" y="2060848"/>
            <a:ext cx="10515599" cy="3456384"/>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Autofit/>
          </a:bodyPr>
          <a:lstStyle/>
          <a:p>
            <a:pPr marL="0" indent="0">
              <a:buNone/>
            </a:pPr>
            <a:r>
              <a:rPr lang="hr-HR" sz="2400" dirty="0">
                <a:latin typeface="Arial"/>
                <a:cs typeface="Arial"/>
              </a:rPr>
              <a:t>Osmislite i s pomoću PowerPointa kreirajte igru asocijacije od 3 stupca i 6 redova. Odredite konačno rješenje, rješenja triju stupaca te tri pojma koji vode do rješenja svakoga stupca. Tema za asocijaciju može biti iz informatike, sporta, kulture, povijesti, zbrinjavanja otpada, obrazovnoga sadržaja za učenike osnovne škole za bilo koji nastavni predmet. Nakon što izradite igru asocijacije, pohranite je u formatu .</a:t>
            </a:r>
            <a:r>
              <a:rPr lang="hr-HR" sz="2400" dirty="0" err="1">
                <a:latin typeface="Arial"/>
                <a:cs typeface="Arial"/>
              </a:rPr>
              <a:t>ppsx</a:t>
            </a:r>
            <a:r>
              <a:rPr lang="hr-HR" sz="2400" dirty="0">
                <a:latin typeface="Arial"/>
                <a:cs typeface="Arial"/>
              </a:rPr>
              <a:t> u svoj e-portfolio.	</a:t>
            </a:r>
          </a:p>
          <a:p>
            <a:pPr marL="0" indent="0">
              <a:buNone/>
            </a:pPr>
            <a:r>
              <a:rPr lang="hr-HR" sz="2400" b="1" u="sng" dirty="0">
                <a:solidFill>
                  <a:srgbClr val="C00000"/>
                </a:solidFill>
                <a:latin typeface="Arial"/>
                <a:cs typeface="Arial"/>
              </a:rPr>
              <a:t>Oni koji žele više i bolje</a:t>
            </a:r>
            <a:r>
              <a:rPr lang="hr-HR" sz="2400" b="1" dirty="0">
                <a:solidFill>
                  <a:srgbClr val="C00000"/>
                </a:solidFill>
                <a:latin typeface="Arial"/>
                <a:cs typeface="Arial"/>
              </a:rPr>
              <a:t> </a:t>
            </a:r>
            <a:r>
              <a:rPr lang="hr-HR" sz="2400" dirty="0">
                <a:latin typeface="Arial"/>
                <a:cs typeface="Arial"/>
              </a:rPr>
              <a:t>mogu ubaciti zvučne elemente koji se aktiviraju</a:t>
            </a:r>
          </a:p>
          <a:p>
            <a:pPr marL="0" indent="0">
              <a:buNone/>
            </a:pPr>
            <a:r>
              <a:rPr lang="hr-HR" sz="2400" dirty="0">
                <a:latin typeface="Arial"/>
                <a:cs typeface="Arial"/>
              </a:rPr>
              <a:t> otvaranjem polja ili konačnoga rješenja.</a:t>
            </a:r>
          </a:p>
        </p:txBody>
      </p:sp>
    </p:spTree>
    <p:extLst>
      <p:ext uri="{BB962C8B-B14F-4D97-AF65-F5344CB8AC3E}">
        <p14:creationId xmlns:p14="http://schemas.microsoft.com/office/powerpoint/2010/main" val="2293234561"/>
      </p:ext>
    </p:extLst>
  </p:cSld>
  <p:clrMapOvr>
    <a:masterClrMapping/>
  </p:clrMapOvr>
  <mc:AlternateContent xmlns:mc="http://schemas.openxmlformats.org/markup-compatibility/2006" xmlns:p14="http://schemas.microsoft.com/office/powerpoint/2010/main">
    <mc:Choice Requires="p14">
      <p:transition spd="slow" p14:dur="2000" advTm="61325"/>
    </mc:Choice>
    <mc:Fallback xmlns="">
      <p:transition spd="slow" advTm="6132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7CB598A-3661-4A92-AD12-9B4D3A75D81B}"/>
              </a:ext>
            </a:extLst>
          </p:cNvPr>
          <p:cNvSpPr>
            <a:spLocks noGrp="1"/>
          </p:cNvSpPr>
          <p:nvPr>
            <p:ph type="title"/>
          </p:nvPr>
        </p:nvSpPr>
        <p:spPr>
          <a:xfrm>
            <a:off x="1703512" y="287300"/>
            <a:ext cx="9012853" cy="1455090"/>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br>
              <a:rPr lang="hr-HR" dirty="0"/>
            </a:br>
            <a:r>
              <a:rPr lang="hr-HR" dirty="0">
                <a:solidFill>
                  <a:srgbClr val="0070C0"/>
                </a:solidFill>
                <a:latin typeface="Arial"/>
                <a:cs typeface="Arial"/>
              </a:rPr>
              <a:t>VRŠNJAČKO VREDNOVANJE </a:t>
            </a:r>
            <a:r>
              <a:rPr lang="hr-HR" dirty="0"/>
              <a:t>	</a:t>
            </a:r>
            <a:br>
              <a:rPr lang="hr-HR" dirty="0"/>
            </a:br>
            <a:endParaRPr lang="hr-HR" dirty="0"/>
          </a:p>
        </p:txBody>
      </p:sp>
      <p:sp>
        <p:nvSpPr>
          <p:cNvPr id="3" name="Rezervirano mjesto sadržaja 2">
            <a:extLst>
              <a:ext uri="{FF2B5EF4-FFF2-40B4-BE49-F238E27FC236}">
                <a16:creationId xmlns:a16="http://schemas.microsoft.com/office/drawing/2014/main" id="{72FA1B3A-7DE2-4621-B21D-8EF0F5B3BC68}"/>
              </a:ext>
            </a:extLst>
          </p:cNvPr>
          <p:cNvSpPr>
            <a:spLocks noGrp="1"/>
          </p:cNvSpPr>
          <p:nvPr>
            <p:ph idx="1"/>
          </p:nvPr>
        </p:nvSpPr>
        <p:spPr>
          <a:xfrm>
            <a:off x="1329409" y="2276872"/>
            <a:ext cx="9533182" cy="2808312"/>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Autofit/>
          </a:bodyPr>
          <a:lstStyle/>
          <a:p>
            <a:pPr marL="0" indent="0" algn="ctr">
              <a:buNone/>
            </a:pPr>
            <a:r>
              <a:rPr lang="hr-HR" sz="3600" dirty="0">
                <a:solidFill>
                  <a:srgbClr val="002060"/>
                </a:solidFill>
                <a:latin typeface="Arial"/>
                <a:cs typeface="Arial"/>
              </a:rPr>
              <a:t>Razmijenite (podijelite poveznicu) svoj digitalni uradak s učenikom iz razreda po svojemu izboru i međusobno se vršnjački vrednujte prema priloženoj rubrici.</a:t>
            </a:r>
          </a:p>
        </p:txBody>
      </p:sp>
      <p:sp>
        <p:nvSpPr>
          <p:cNvPr id="6" name="Strelica: desno 5">
            <a:hlinkClick r:id="rId2" action="ppaction://hlinksldjump"/>
            <a:extLst>
              <a:ext uri="{FF2B5EF4-FFF2-40B4-BE49-F238E27FC236}">
                <a16:creationId xmlns:a16="http://schemas.microsoft.com/office/drawing/2014/main" id="{DF919EB4-7816-45C3-8D08-9EAC2EEE4EE0}"/>
              </a:ext>
            </a:extLst>
          </p:cNvPr>
          <p:cNvSpPr/>
          <p:nvPr/>
        </p:nvSpPr>
        <p:spPr>
          <a:xfrm>
            <a:off x="8904312" y="5373216"/>
            <a:ext cx="2664296"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RUBRIKA ZA VREDNOVANJE</a:t>
            </a:r>
          </a:p>
        </p:txBody>
      </p:sp>
    </p:spTree>
    <p:extLst>
      <p:ext uri="{BB962C8B-B14F-4D97-AF65-F5344CB8AC3E}">
        <p14:creationId xmlns:p14="http://schemas.microsoft.com/office/powerpoint/2010/main" val="3092236316"/>
      </p:ext>
    </p:extLst>
  </p:cSld>
  <p:clrMapOvr>
    <a:masterClrMapping/>
  </p:clrMapOvr>
  <mc:AlternateContent xmlns:mc="http://schemas.openxmlformats.org/markup-compatibility/2006" xmlns:p14="http://schemas.microsoft.com/office/powerpoint/2010/main">
    <mc:Choice Requires="p14">
      <p:transition spd="slow" p14:dur="2000" advTm="12270"/>
    </mc:Choice>
    <mc:Fallback xmlns="">
      <p:transition spd="slow" advTm="1227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ica 3">
            <a:extLst>
              <a:ext uri="{FF2B5EF4-FFF2-40B4-BE49-F238E27FC236}">
                <a16:creationId xmlns:a16="http://schemas.microsoft.com/office/drawing/2014/main" id="{7C04117B-A325-4346-9C59-034D11E9149D}"/>
              </a:ext>
            </a:extLst>
          </p:cNvPr>
          <p:cNvGraphicFramePr>
            <a:graphicFrameLocks noGrp="1"/>
          </p:cNvGraphicFramePr>
          <p:nvPr>
            <p:extLst>
              <p:ext uri="{D42A27DB-BD31-4B8C-83A1-F6EECF244321}">
                <p14:modId xmlns:p14="http://schemas.microsoft.com/office/powerpoint/2010/main" val="3985677795"/>
              </p:ext>
            </p:extLst>
          </p:nvPr>
        </p:nvGraphicFramePr>
        <p:xfrm>
          <a:off x="1343472" y="908720"/>
          <a:ext cx="9505056" cy="4983103"/>
        </p:xfrm>
        <a:graphic>
          <a:graphicData uri="http://schemas.openxmlformats.org/drawingml/2006/table">
            <a:tbl>
              <a:tblPr firstRow="1" firstCol="1" bandRow="1">
                <a:tableStyleId>{5C22544A-7EE6-4342-B048-85BDC9FD1C3A}</a:tableStyleId>
              </a:tblPr>
              <a:tblGrid>
                <a:gridCol w="2375739">
                  <a:extLst>
                    <a:ext uri="{9D8B030D-6E8A-4147-A177-3AD203B41FA5}">
                      <a16:colId xmlns:a16="http://schemas.microsoft.com/office/drawing/2014/main" val="1834977722"/>
                    </a:ext>
                  </a:extLst>
                </a:gridCol>
                <a:gridCol w="2375739">
                  <a:extLst>
                    <a:ext uri="{9D8B030D-6E8A-4147-A177-3AD203B41FA5}">
                      <a16:colId xmlns:a16="http://schemas.microsoft.com/office/drawing/2014/main" val="1312361906"/>
                    </a:ext>
                  </a:extLst>
                </a:gridCol>
                <a:gridCol w="2376789">
                  <a:extLst>
                    <a:ext uri="{9D8B030D-6E8A-4147-A177-3AD203B41FA5}">
                      <a16:colId xmlns:a16="http://schemas.microsoft.com/office/drawing/2014/main" val="1386944918"/>
                    </a:ext>
                  </a:extLst>
                </a:gridCol>
                <a:gridCol w="2376789">
                  <a:extLst>
                    <a:ext uri="{9D8B030D-6E8A-4147-A177-3AD203B41FA5}">
                      <a16:colId xmlns:a16="http://schemas.microsoft.com/office/drawing/2014/main" val="716821805"/>
                    </a:ext>
                  </a:extLst>
                </a:gridCol>
              </a:tblGrid>
              <a:tr h="261806">
                <a:tc>
                  <a:txBody>
                    <a:bodyPr/>
                    <a:lstStyle/>
                    <a:p>
                      <a:pPr algn="ctr">
                        <a:lnSpc>
                          <a:spcPct val="107000"/>
                        </a:lnSpc>
                        <a:spcAft>
                          <a:spcPts val="0"/>
                        </a:spcAft>
                      </a:pPr>
                      <a:r>
                        <a:rPr lang="hr-HR" sz="2000" dirty="0">
                          <a:effectLst/>
                        </a:rPr>
                        <a:t>IGRA ASOCIJACIJE</a:t>
                      </a:r>
                      <a:endParaRPr lang="hr-H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2000" dirty="0">
                          <a:effectLst/>
                        </a:rPr>
                        <a:t>2 boda</a:t>
                      </a:r>
                      <a:endParaRPr lang="hr-H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2000" dirty="0">
                          <a:effectLst/>
                        </a:rPr>
                        <a:t>1 bod</a:t>
                      </a:r>
                      <a:endParaRPr lang="hr-H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2000" dirty="0">
                          <a:effectLst/>
                        </a:rPr>
                        <a:t>0 bodova</a:t>
                      </a:r>
                      <a:endParaRPr lang="hr-H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10743119"/>
                  </a:ext>
                </a:extLst>
              </a:tr>
              <a:tr h="1448902">
                <a:tc>
                  <a:txBody>
                    <a:bodyPr/>
                    <a:lstStyle/>
                    <a:p>
                      <a:pPr algn="ctr">
                        <a:lnSpc>
                          <a:spcPct val="107000"/>
                        </a:lnSpc>
                        <a:spcAft>
                          <a:spcPts val="0"/>
                        </a:spcAft>
                      </a:pPr>
                      <a:r>
                        <a:rPr lang="hr-HR" sz="1800" dirty="0">
                          <a:effectLst/>
                        </a:rPr>
                        <a:t>logička struktura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400" dirty="0">
                          <a:effectLst/>
                        </a:rPr>
                        <a:t>konačno rješenje, rješenja iz stupaca proizlaze iz navedenih pojmova u navedenome stupcu</a:t>
                      </a:r>
                      <a:endParaRPr lang="hr-H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400" dirty="0">
                          <a:effectLst/>
                        </a:rPr>
                        <a:t>samo pojedini stupci prate logičku strukturu asocijacije</a:t>
                      </a:r>
                      <a:endParaRPr lang="hr-H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400" dirty="0">
                          <a:effectLst/>
                        </a:rPr>
                        <a:t>ne postoji nikakva logička struktura unutar asocijacije, konačno rješenje nije u vezi s pojmovima unutar stupaca</a:t>
                      </a:r>
                      <a:endParaRPr lang="hr-H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96538581"/>
                  </a:ext>
                </a:extLst>
              </a:tr>
              <a:tr h="1448902">
                <a:tc>
                  <a:txBody>
                    <a:bodyPr/>
                    <a:lstStyle/>
                    <a:p>
                      <a:pPr algn="ctr">
                        <a:lnSpc>
                          <a:spcPct val="107000"/>
                        </a:lnSpc>
                        <a:spcAft>
                          <a:spcPts val="0"/>
                        </a:spcAft>
                      </a:pPr>
                      <a:r>
                        <a:rPr lang="hr-HR" sz="1800" dirty="0">
                          <a:effectLst/>
                        </a:rPr>
                        <a:t>tehnička izvedba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400" dirty="0">
                          <a:effectLst/>
                        </a:rPr>
                        <a:t>tablica je određena kao 6 redova i 3 stupca, sva polazna polja pokrivena su oblikom, svi okidači rade</a:t>
                      </a:r>
                      <a:endParaRPr lang="hr-H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400" dirty="0">
                          <a:effectLst/>
                        </a:rPr>
                        <a:t>tablica je određena kao 6 redova i 3 stupca, neka polja nisu pokrivena, neki okidači ne rade</a:t>
                      </a:r>
                      <a:endParaRPr lang="hr-H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400" dirty="0">
                          <a:effectLst/>
                        </a:rPr>
                        <a:t>tablica nema traženi broj polja, okidači ne rade</a:t>
                      </a:r>
                      <a:endParaRPr lang="hr-H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941886"/>
                  </a:ext>
                </a:extLst>
              </a:tr>
              <a:tr h="1448902">
                <a:tc>
                  <a:txBody>
                    <a:bodyPr/>
                    <a:lstStyle/>
                    <a:p>
                      <a:pPr algn="ctr">
                        <a:lnSpc>
                          <a:spcPct val="107000"/>
                        </a:lnSpc>
                        <a:spcAft>
                          <a:spcPts val="0"/>
                        </a:spcAft>
                      </a:pPr>
                      <a:r>
                        <a:rPr lang="hr-HR" sz="1800" dirty="0">
                          <a:effectLst/>
                        </a:rPr>
                        <a:t>pohrana datoteke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400" dirty="0">
                          <a:effectLst/>
                        </a:rPr>
                        <a:t>datoteka je u zadanome formatu .</a:t>
                      </a:r>
                      <a:r>
                        <a:rPr lang="hr-HR" sz="1400" dirty="0" err="1">
                          <a:effectLst/>
                        </a:rPr>
                        <a:t>ppsx</a:t>
                      </a:r>
                      <a:r>
                        <a:rPr lang="hr-HR" sz="1400" dirty="0">
                          <a:effectLst/>
                        </a:rPr>
                        <a:t>, pohranjena je u osobni e-portfolio, stvorena je poveznica</a:t>
                      </a:r>
                      <a:endParaRPr lang="hr-H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400" dirty="0">
                          <a:effectLst/>
                        </a:rPr>
                        <a:t>datoteka je u zadanome formatu .</a:t>
                      </a:r>
                      <a:r>
                        <a:rPr lang="hr-HR" sz="1400" dirty="0" err="1">
                          <a:effectLst/>
                        </a:rPr>
                        <a:t>ppsx</a:t>
                      </a:r>
                      <a:r>
                        <a:rPr lang="hr-HR" sz="1400" dirty="0">
                          <a:effectLst/>
                        </a:rPr>
                        <a:t>, nije pohranjena u osobni</a:t>
                      </a:r>
                    </a:p>
                    <a:p>
                      <a:pPr algn="ctr">
                        <a:lnSpc>
                          <a:spcPct val="107000"/>
                        </a:lnSpc>
                        <a:spcAft>
                          <a:spcPts val="0"/>
                        </a:spcAft>
                      </a:pPr>
                      <a:r>
                        <a:rPr lang="hr-HR" sz="1400" dirty="0">
                          <a:effectLst/>
                        </a:rPr>
                        <a:t> e-portfolio, nije stvorena poveznica</a:t>
                      </a:r>
                      <a:endParaRPr lang="hr-H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400" dirty="0">
                          <a:effectLst/>
                        </a:rPr>
                        <a:t>datoteka nije u zadanome formatu .</a:t>
                      </a:r>
                      <a:r>
                        <a:rPr lang="hr-HR" sz="1400" dirty="0" err="1">
                          <a:effectLst/>
                        </a:rPr>
                        <a:t>ppsx</a:t>
                      </a:r>
                      <a:r>
                        <a:rPr lang="hr-HR" sz="1400" dirty="0">
                          <a:effectLst/>
                        </a:rPr>
                        <a:t>, nije pohranjena u osobni</a:t>
                      </a:r>
                    </a:p>
                    <a:p>
                      <a:pPr algn="ctr">
                        <a:lnSpc>
                          <a:spcPct val="107000"/>
                        </a:lnSpc>
                        <a:spcAft>
                          <a:spcPts val="0"/>
                        </a:spcAft>
                      </a:pPr>
                      <a:r>
                        <a:rPr lang="hr-HR" sz="1400" dirty="0">
                          <a:effectLst/>
                        </a:rPr>
                        <a:t> e-portfolio, nije stvorena poveznica</a:t>
                      </a:r>
                      <a:endParaRPr lang="hr-H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728406"/>
                  </a:ext>
                </a:extLst>
              </a:tr>
            </a:tbl>
          </a:graphicData>
        </a:graphic>
      </p:graphicFrame>
    </p:spTree>
    <p:extLst>
      <p:ext uri="{BB962C8B-B14F-4D97-AF65-F5344CB8AC3E}">
        <p14:creationId xmlns:p14="http://schemas.microsoft.com/office/powerpoint/2010/main" val="3971063838"/>
      </p:ext>
    </p:extLst>
  </p:cSld>
  <p:clrMapOvr>
    <a:masterClrMapping/>
  </p:clrMapOvr>
  <mc:AlternateContent xmlns:mc="http://schemas.openxmlformats.org/markup-compatibility/2006" xmlns:p14="http://schemas.microsoft.com/office/powerpoint/2010/main">
    <mc:Choice Requires="p14">
      <p:transition spd="slow" p14:dur="2000" advTm="9754"/>
    </mc:Choice>
    <mc:Fallback xmlns="">
      <p:transition spd="slow" advTm="975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utnik 3">
            <a:extLst>
              <a:ext uri="{FF2B5EF4-FFF2-40B4-BE49-F238E27FC236}">
                <a16:creationId xmlns:a16="http://schemas.microsoft.com/office/drawing/2014/main" id="{D635B763-3BF4-4350-BD38-6FE82F4BC06E}"/>
              </a:ext>
            </a:extLst>
          </p:cNvPr>
          <p:cNvSpPr/>
          <p:nvPr/>
        </p:nvSpPr>
        <p:spPr>
          <a:xfrm>
            <a:off x="983432" y="1196752"/>
            <a:ext cx="10585176" cy="2554545"/>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nchor="t">
            <a:spAutoFit/>
          </a:bodyPr>
          <a:lstStyle/>
          <a:p>
            <a:r>
              <a:rPr lang="hr-HR" sz="4000" dirty="0">
                <a:solidFill>
                  <a:srgbClr val="0070C0"/>
                </a:solidFill>
                <a:latin typeface="Arial"/>
                <a:cs typeface="Arial"/>
              </a:rPr>
              <a:t>ZA KRAJ…</a:t>
            </a:r>
            <a:endParaRPr lang="hr-HR" sz="4000" dirty="0">
              <a:solidFill>
                <a:srgbClr val="0070C0"/>
              </a:solidFill>
              <a:latin typeface="Arial" panose="020B0604020202020204" pitchFamily="34" charset="0"/>
              <a:cs typeface="Arial" panose="020B0604020202020204" pitchFamily="34" charset="0"/>
            </a:endParaRPr>
          </a:p>
          <a:p>
            <a:endParaRPr lang="hr-HR" sz="4000" dirty="0">
              <a:solidFill>
                <a:srgbClr val="0070C0"/>
              </a:solidFill>
              <a:latin typeface="Arial" panose="020B0604020202020204" pitchFamily="34" charset="0"/>
              <a:cs typeface="Arial" panose="020B0604020202020204" pitchFamily="34" charset="0"/>
            </a:endParaRPr>
          </a:p>
          <a:p>
            <a:r>
              <a:rPr lang="hr-HR" sz="4000" dirty="0">
                <a:solidFill>
                  <a:srgbClr val="0070C0"/>
                </a:solidFill>
                <a:latin typeface="Arial"/>
                <a:cs typeface="Arial"/>
              </a:rPr>
              <a:t>Organizirajte razredno natjecanje i na taj način spojite ugodno s korisnim.</a:t>
            </a:r>
          </a:p>
        </p:txBody>
      </p:sp>
    </p:spTree>
    <p:extLst>
      <p:ext uri="{BB962C8B-B14F-4D97-AF65-F5344CB8AC3E}">
        <p14:creationId xmlns:p14="http://schemas.microsoft.com/office/powerpoint/2010/main" val="322781742"/>
      </p:ext>
    </p:extLst>
  </p:cSld>
  <p:clrMapOvr>
    <a:masterClrMapping/>
  </p:clrMapOvr>
  <mc:AlternateContent xmlns:mc="http://schemas.openxmlformats.org/markup-compatibility/2006" xmlns:p14="http://schemas.microsoft.com/office/powerpoint/2010/main">
    <mc:Choice Requires="p14">
      <p:transition spd="slow" p14:dur="2000" advTm="18700"/>
    </mc:Choice>
    <mc:Fallback xmlns="">
      <p:transition spd="slow" advTm="187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7B0D457F-1F21-4400-B548-3685FFAAD40E}"/>
              </a:ext>
            </a:extLst>
          </p:cNvPr>
          <p:cNvSpPr>
            <a:spLocks noGrp="1"/>
          </p:cNvSpPr>
          <p:nvPr>
            <p:ph idx="1"/>
          </p:nvPr>
        </p:nvSpPr>
        <p:spPr>
          <a:xfrm>
            <a:off x="1199456" y="1101051"/>
            <a:ext cx="10403865" cy="4922135"/>
          </a:xfrm>
        </p:spPr>
        <p:txBody>
          <a:bodyPr vert="horz" lIns="91440" tIns="45720" rIns="91440" bIns="45720" rtlCol="0" anchor="t">
            <a:normAutofit/>
          </a:bodyPr>
          <a:lstStyle/>
          <a:p>
            <a:pPr marL="0" indent="0">
              <a:buFont typeface="Arial" panose="020B0604020202020204" pitchFamily="34" charset="0"/>
              <a:buNone/>
            </a:pPr>
            <a:r>
              <a:rPr lang="hr-HR" sz="2800" u="sng" dirty="0">
                <a:solidFill>
                  <a:srgbClr val="0070C0"/>
                </a:solidFill>
                <a:latin typeface="Arial" panose="020B0604020202020204" pitchFamily="34" charset="0"/>
                <a:cs typeface="Arial" panose="020B0604020202020204" pitchFamily="34" charset="0"/>
              </a:rPr>
              <a:t>Ishodi:</a:t>
            </a:r>
          </a:p>
          <a:p>
            <a:pPr marL="0" indent="0">
              <a:buNone/>
            </a:pPr>
            <a:r>
              <a:rPr lang="hr-HR" sz="2800" b="1" dirty="0">
                <a:latin typeface="Arial" panose="020B0604020202020204" pitchFamily="34" charset="0"/>
                <a:cs typeface="Arial" panose="020B0604020202020204" pitchFamily="34" charset="0"/>
              </a:rPr>
              <a:t>C.6.1</a:t>
            </a:r>
            <a:r>
              <a:rPr lang="hr-HR" sz="2800" dirty="0">
                <a:latin typeface="Arial" panose="020B0604020202020204" pitchFamily="34" charset="0"/>
                <a:cs typeface="Arial" panose="020B0604020202020204" pitchFamily="34" charset="0"/>
              </a:rPr>
              <a:t> izrađuje, objavljuje te predstavlja digitalne sadržaje s pomoću nekoga online i/ili offline programa pri čemu poštuje uvjete korištenja programom te postavke privatnosti. </a:t>
            </a:r>
            <a:endParaRPr lang="hr-HR" sz="2800" u="sng" dirty="0">
              <a:solidFill>
                <a:srgbClr val="0070C0"/>
              </a:solidFill>
              <a:latin typeface="Arial" panose="020B0604020202020204" pitchFamily="34" charset="0"/>
              <a:cs typeface="Arial" panose="020B0604020202020204" pitchFamily="34" charset="0"/>
            </a:endParaRPr>
          </a:p>
          <a:p>
            <a:pPr marL="0" indent="0" fontAlgn="base">
              <a:buNone/>
            </a:pPr>
            <a:r>
              <a:rPr lang="hr-HR" b="1" dirty="0"/>
              <a:t>MPT Poduzetništvo </a:t>
            </a:r>
            <a:endParaRPr lang="hr-HR" dirty="0"/>
          </a:p>
          <a:p>
            <a:pPr fontAlgn="base"/>
            <a:r>
              <a:rPr lang="hr-HR" b="1" dirty="0"/>
              <a:t>pod A.3.1.</a:t>
            </a:r>
            <a:r>
              <a:rPr lang="hr-HR" dirty="0"/>
              <a:t> Primjenjuje inovativna i kreativna rješenja</a:t>
            </a:r>
          </a:p>
          <a:p>
            <a:r>
              <a:rPr lang="hr-HR" b="1" dirty="0" err="1"/>
              <a:t>uku</a:t>
            </a:r>
            <a:r>
              <a:rPr lang="hr-HR" b="1" dirty="0"/>
              <a:t> A.3.3. KREATIVNO MIŠLJENJE</a:t>
            </a:r>
            <a:r>
              <a:rPr lang="hr-HR" dirty="0"/>
              <a:t>  Učenik samostalno oblikuje svoje ideje i kreativno pristupa rješavanju problema</a:t>
            </a:r>
          </a:p>
          <a:p>
            <a:pPr marL="0" indent="0">
              <a:buNone/>
            </a:pPr>
            <a:endParaRPr lang="hr-HR" sz="2800" dirty="0">
              <a:latin typeface="Arial" panose="020B0604020202020204" pitchFamily="34" charset="0"/>
              <a:cs typeface="Arial" panose="020B0604020202020204" pitchFamily="34" charset="0"/>
            </a:endParaRPr>
          </a:p>
        </p:txBody>
      </p:sp>
      <p:sp>
        <p:nvSpPr>
          <p:cNvPr id="4" name="Pravokutnik 3">
            <a:extLst>
              <a:ext uri="{FF2B5EF4-FFF2-40B4-BE49-F238E27FC236}">
                <a16:creationId xmlns:a16="http://schemas.microsoft.com/office/drawing/2014/main" id="{1A6442E6-C4B6-4D0A-9B88-0922DD588EDC}"/>
              </a:ext>
            </a:extLst>
          </p:cNvPr>
          <p:cNvSpPr/>
          <p:nvPr/>
        </p:nvSpPr>
        <p:spPr>
          <a:xfrm>
            <a:off x="6960096" y="836712"/>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860482522"/>
      </p:ext>
    </p:extLst>
  </p:cSld>
  <p:clrMapOvr>
    <a:masterClrMapping/>
  </p:clrMapOvr>
  <mc:AlternateContent xmlns:mc="http://schemas.openxmlformats.org/markup-compatibility/2006" xmlns:p14="http://schemas.microsoft.com/office/powerpoint/2010/main">
    <mc:Choice Requires="p14">
      <p:transition spd="slow" p14:dur="2000" advTm="31159"/>
    </mc:Choice>
    <mc:Fallback xmlns="">
      <p:transition spd="slow" advTm="3115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9CFAD6-A973-48FC-B19E-D7E97BCE4049}"/>
              </a:ext>
            </a:extLst>
          </p:cNvPr>
          <p:cNvSpPr>
            <a:spLocks noGrp="1"/>
          </p:cNvSpPr>
          <p:nvPr>
            <p:ph type="title"/>
          </p:nvPr>
        </p:nvSpPr>
        <p:spPr>
          <a:xfrm>
            <a:off x="2819636" y="692696"/>
            <a:ext cx="6552728" cy="1037531"/>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hr-HR" dirty="0">
                <a:solidFill>
                  <a:srgbClr val="0070C0"/>
                </a:solidFill>
                <a:latin typeface="Arial"/>
                <a:cs typeface="Arial"/>
              </a:rPr>
              <a:t>IGRA  ASOCIJACIJE</a:t>
            </a:r>
          </a:p>
        </p:txBody>
      </p:sp>
      <p:sp>
        <p:nvSpPr>
          <p:cNvPr id="3" name="Rezervirano mjesto sadržaja 2">
            <a:extLst>
              <a:ext uri="{FF2B5EF4-FFF2-40B4-BE49-F238E27FC236}">
                <a16:creationId xmlns:a16="http://schemas.microsoft.com/office/drawing/2014/main" id="{9D779855-E674-4242-B424-8AAB575C2D2A}"/>
              </a:ext>
            </a:extLst>
          </p:cNvPr>
          <p:cNvSpPr>
            <a:spLocks noGrp="1"/>
          </p:cNvSpPr>
          <p:nvPr>
            <p:ph idx="1"/>
          </p:nvPr>
        </p:nvSpPr>
        <p:spPr>
          <a:xfrm>
            <a:off x="887718" y="1916832"/>
            <a:ext cx="10541193" cy="3888432"/>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lnSpcReduction="10000"/>
          </a:bodyPr>
          <a:lstStyle/>
          <a:p>
            <a:pPr marL="0" indent="0">
              <a:buNone/>
            </a:pPr>
            <a:endParaRPr lang="hr-HR" b="1" dirty="0">
              <a:solidFill>
                <a:srgbClr val="0070C0"/>
              </a:solidFill>
              <a:latin typeface="Arial" panose="020B0604020202020204" pitchFamily="34" charset="0"/>
              <a:cs typeface="Arial" panose="020B0604020202020204" pitchFamily="34" charset="0"/>
            </a:endParaRPr>
          </a:p>
          <a:p>
            <a:pPr marL="0" indent="0">
              <a:buNone/>
            </a:pPr>
            <a:r>
              <a:rPr lang="hr-HR" b="1" dirty="0">
                <a:solidFill>
                  <a:srgbClr val="0070C0"/>
                </a:solidFill>
                <a:latin typeface="Arial"/>
                <a:cs typeface="Arial"/>
              </a:rPr>
              <a:t>Igru može igrati jedan, dvoje ili više igrača u timu.</a:t>
            </a:r>
          </a:p>
          <a:p>
            <a:pPr marL="0" indent="0">
              <a:buNone/>
            </a:pPr>
            <a:endParaRPr lang="hr-HR" b="1" dirty="0">
              <a:solidFill>
                <a:srgbClr val="0070C0"/>
              </a:solidFill>
              <a:latin typeface="Arial"/>
              <a:cs typeface="Arial"/>
            </a:endParaRPr>
          </a:p>
          <a:p>
            <a:pPr marL="0" indent="0">
              <a:buNone/>
            </a:pPr>
            <a:r>
              <a:rPr lang="hr-HR" b="1" dirty="0">
                <a:solidFill>
                  <a:srgbClr val="0070C0"/>
                </a:solidFill>
                <a:latin typeface="Arial" panose="020B0604020202020204" pitchFamily="34" charset="0"/>
                <a:cs typeface="Arial" panose="020B0604020202020204" pitchFamily="34" charset="0"/>
              </a:rPr>
              <a:t>PRAVILA IGRE:</a:t>
            </a:r>
          </a:p>
          <a:p>
            <a:r>
              <a:rPr lang="hr-HR" dirty="0">
                <a:solidFill>
                  <a:srgbClr val="0070C0"/>
                </a:solidFill>
                <a:latin typeface="Arial" panose="020B0604020202020204" pitchFamily="34" charset="0"/>
                <a:cs typeface="Arial" panose="020B0604020202020204" pitchFamily="34" charset="0"/>
              </a:rPr>
              <a:t>otvaraju se polja u tablici sa stupcima od A do C</a:t>
            </a:r>
          </a:p>
          <a:p>
            <a:r>
              <a:rPr lang="hr-HR" dirty="0">
                <a:solidFill>
                  <a:srgbClr val="0070C0"/>
                </a:solidFill>
                <a:latin typeface="Arial"/>
                <a:cs typeface="Arial"/>
              </a:rPr>
              <a:t>otvorena polja otkrivaju pojmove koji asociraju na rješenje pojedinoga stupca, a rješenja pojedinoga stupca na konačno rješenje</a:t>
            </a:r>
          </a:p>
          <a:p>
            <a:r>
              <a:rPr lang="hr-HR" dirty="0">
                <a:solidFill>
                  <a:srgbClr val="0070C0"/>
                </a:solidFill>
                <a:latin typeface="Arial"/>
                <a:cs typeface="Arial"/>
              </a:rPr>
              <a:t>nakon što otvori određeno polje, tim može ponuditi rješenje stupca ili konačno rješenje, ali ne može otvoriti novo polje i tako u krug</a:t>
            </a:r>
          </a:p>
          <a:p>
            <a:r>
              <a:rPr lang="hr-HR" dirty="0">
                <a:solidFill>
                  <a:srgbClr val="0070C0"/>
                </a:solidFill>
                <a:latin typeface="Arial"/>
                <a:cs typeface="Arial"/>
              </a:rPr>
              <a:t>kada se otkrije konačno rješenje, krug je igre gotov</a:t>
            </a:r>
          </a:p>
        </p:txBody>
      </p:sp>
    </p:spTree>
    <p:extLst>
      <p:ext uri="{BB962C8B-B14F-4D97-AF65-F5344CB8AC3E}">
        <p14:creationId xmlns:p14="http://schemas.microsoft.com/office/powerpoint/2010/main" val="3308362517"/>
      </p:ext>
    </p:extLst>
  </p:cSld>
  <p:clrMapOvr>
    <a:masterClrMapping/>
  </p:clrMapOvr>
  <mc:AlternateContent xmlns:mc="http://schemas.openxmlformats.org/markup-compatibility/2006" xmlns:p14="http://schemas.microsoft.com/office/powerpoint/2010/main">
    <mc:Choice Requires="p14">
      <p:transition spd="slow" p14:dur="2000" advTm="52564"/>
    </mc:Choice>
    <mc:Fallback xmlns="">
      <p:transition spd="slow" advTm="5256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8C1C317-BC94-40ED-860E-F48C738775D1}"/>
              </a:ext>
            </a:extLst>
          </p:cNvPr>
          <p:cNvSpPr>
            <a:spLocks noGrp="1"/>
          </p:cNvSpPr>
          <p:nvPr>
            <p:ph type="title"/>
          </p:nvPr>
        </p:nvSpPr>
        <p:spPr>
          <a:xfrm>
            <a:off x="2495600" y="2420888"/>
            <a:ext cx="7776864" cy="1872208"/>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hr-HR" dirty="0">
                <a:solidFill>
                  <a:srgbClr val="0070C0"/>
                </a:solidFill>
                <a:latin typeface="Arial" panose="020B0604020202020204" pitchFamily="34" charset="0"/>
                <a:cs typeface="Arial" panose="020B0604020202020204" pitchFamily="34" charset="0"/>
              </a:rPr>
              <a:t>Tablica za igru asocijacije može izgledati ovako:</a:t>
            </a:r>
          </a:p>
        </p:txBody>
      </p:sp>
    </p:spTree>
    <p:extLst>
      <p:ext uri="{BB962C8B-B14F-4D97-AF65-F5344CB8AC3E}">
        <p14:creationId xmlns:p14="http://schemas.microsoft.com/office/powerpoint/2010/main" val="3446875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64C29D3-4C1A-4C6E-8C4C-6AFDA432F871}"/>
              </a:ext>
            </a:extLst>
          </p:cNvPr>
          <p:cNvGraphicFramePr>
            <a:graphicFrameLocks noGrp="1"/>
          </p:cNvGraphicFramePr>
          <p:nvPr>
            <p:extLst>
              <p:ext uri="{D42A27DB-BD31-4B8C-83A1-F6EECF244321}">
                <p14:modId xmlns:p14="http://schemas.microsoft.com/office/powerpoint/2010/main" val="1605579747"/>
              </p:ext>
            </p:extLst>
          </p:nvPr>
        </p:nvGraphicFramePr>
        <p:xfrm>
          <a:off x="2051050" y="776134"/>
          <a:ext cx="8127999" cy="496824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1244832709"/>
                    </a:ext>
                  </a:extLst>
                </a:gridCol>
                <a:gridCol w="2709333">
                  <a:extLst>
                    <a:ext uri="{9D8B030D-6E8A-4147-A177-3AD203B41FA5}">
                      <a16:colId xmlns:a16="http://schemas.microsoft.com/office/drawing/2014/main" val="2364273428"/>
                    </a:ext>
                  </a:extLst>
                </a:gridCol>
                <a:gridCol w="2709333">
                  <a:extLst>
                    <a:ext uri="{9D8B030D-6E8A-4147-A177-3AD203B41FA5}">
                      <a16:colId xmlns:a16="http://schemas.microsoft.com/office/drawing/2014/main" val="2528493550"/>
                    </a:ext>
                  </a:extLst>
                </a:gridCol>
              </a:tblGrid>
              <a:tr h="828040">
                <a:tc>
                  <a:txBody>
                    <a:bodyPr/>
                    <a:lstStyle/>
                    <a:p>
                      <a:pPr marL="0" algn="ctr" rtl="0" eaLnBrk="1" latinLnBrk="0" hangingPunct="1">
                        <a:spcBef>
                          <a:spcPts val="0"/>
                        </a:spcBef>
                        <a:spcAft>
                          <a:spcPts val="0"/>
                        </a:spcAft>
                      </a:pPr>
                      <a:r>
                        <a:rPr lang="hr-HR" sz="1800" b="1" kern="1200" dirty="0">
                          <a:effectLst/>
                        </a:rPr>
                        <a:t>POLJSKI</a:t>
                      </a:r>
                      <a:endParaRPr lang="hr-HR" b="1">
                        <a:effectLst/>
                      </a:endParaRPr>
                    </a:p>
                  </a:txBody>
                  <a:tcPr marL="0" marR="0" marT="0" marB="0" anchor="ctr"/>
                </a:tc>
                <a:tc>
                  <a:txBody>
                    <a:bodyPr/>
                    <a:lstStyle/>
                    <a:p>
                      <a:pPr marL="0" algn="ctr" rtl="0" eaLnBrk="1" latinLnBrk="0" hangingPunct="1">
                        <a:spcBef>
                          <a:spcPts val="0"/>
                        </a:spcBef>
                        <a:spcAft>
                          <a:spcPts val="0"/>
                        </a:spcAft>
                      </a:pPr>
                      <a:r>
                        <a:rPr lang="hr-HR" sz="1800" b="1" kern="1200" dirty="0">
                          <a:effectLst/>
                        </a:rPr>
                        <a:t>TIPKA</a:t>
                      </a:r>
                      <a:endParaRPr lang="hr-HR" b="1">
                        <a:effectLst/>
                      </a:endParaRPr>
                    </a:p>
                  </a:txBody>
                  <a:tcPr marL="0" marR="0" marT="0" marB="0" anchor="ctr"/>
                </a:tc>
                <a:tc>
                  <a:txBody>
                    <a:bodyPr/>
                    <a:lstStyle/>
                    <a:p>
                      <a:pPr marL="0" algn="ctr" rtl="0" eaLnBrk="1" latinLnBrk="0" hangingPunct="1">
                        <a:spcBef>
                          <a:spcPts val="0"/>
                        </a:spcBef>
                        <a:spcAft>
                          <a:spcPts val="0"/>
                        </a:spcAft>
                      </a:pPr>
                      <a:r>
                        <a:rPr lang="hr-HR" sz="1800" b="1" kern="1200" dirty="0">
                          <a:effectLst/>
                        </a:rPr>
                        <a:t>RAČUNALNI</a:t>
                      </a:r>
                      <a:endParaRPr lang="hr-HR" b="1" dirty="0">
                        <a:effectLst/>
                      </a:endParaRPr>
                    </a:p>
                  </a:txBody>
                  <a:tcPr marL="0" marR="0" marT="0" marB="0" anchor="ctr"/>
                </a:tc>
                <a:extLst>
                  <a:ext uri="{0D108BD9-81ED-4DB2-BD59-A6C34878D82A}">
                    <a16:rowId xmlns:a16="http://schemas.microsoft.com/office/drawing/2014/main" val="532203787"/>
                  </a:ext>
                </a:extLst>
              </a:tr>
              <a:tr h="828040">
                <a:tc>
                  <a:txBody>
                    <a:bodyPr/>
                    <a:lstStyle/>
                    <a:p>
                      <a:pPr marL="0" algn="ctr" rtl="0" eaLnBrk="1" latinLnBrk="0" hangingPunct="1">
                        <a:spcBef>
                          <a:spcPts val="0"/>
                        </a:spcBef>
                        <a:spcAft>
                          <a:spcPts val="0"/>
                        </a:spcAft>
                      </a:pPr>
                      <a:r>
                        <a:rPr lang="hr-HR" sz="1800" b="1" kern="1200" dirty="0">
                          <a:effectLst/>
                        </a:rPr>
                        <a:t>KUĆNI</a:t>
                      </a:r>
                      <a:endParaRPr lang="hr-HR" b="1" dirty="0">
                        <a:effectLst/>
                      </a:endParaRPr>
                    </a:p>
                  </a:txBody>
                  <a:tcPr marL="0" marR="0" marT="0" marB="0" anchor="ctr"/>
                </a:tc>
                <a:tc>
                  <a:txBody>
                    <a:bodyPr/>
                    <a:lstStyle/>
                    <a:p>
                      <a:pPr marL="0" algn="ctr" rtl="0" eaLnBrk="1" latinLnBrk="0" hangingPunct="1">
                        <a:spcBef>
                          <a:spcPts val="0"/>
                        </a:spcBef>
                        <a:spcAft>
                          <a:spcPts val="0"/>
                        </a:spcAft>
                      </a:pPr>
                      <a:r>
                        <a:rPr lang="hr-HR" sz="1800" b="1" kern="1200" dirty="0">
                          <a:effectLst/>
                        </a:rPr>
                        <a:t>ENTER</a:t>
                      </a:r>
                      <a:endParaRPr lang="hr-HR" b="1" dirty="0">
                        <a:effectLst/>
                      </a:endParaRPr>
                    </a:p>
                  </a:txBody>
                  <a:tcPr marL="0" marR="0" marT="0" marB="0" anchor="ctr"/>
                </a:tc>
                <a:tc>
                  <a:txBody>
                    <a:bodyPr/>
                    <a:lstStyle/>
                    <a:p>
                      <a:pPr marL="0" algn="ctr" rtl="0" eaLnBrk="1" latinLnBrk="0" hangingPunct="1">
                        <a:spcBef>
                          <a:spcPts val="0"/>
                        </a:spcBef>
                        <a:spcAft>
                          <a:spcPts val="0"/>
                        </a:spcAft>
                      </a:pPr>
                      <a:r>
                        <a:rPr lang="hr-HR" sz="1800" b="1" kern="1200" dirty="0">
                          <a:effectLst/>
                        </a:rPr>
                        <a:t>PJEVAČKI</a:t>
                      </a:r>
                      <a:endParaRPr lang="hr-HR" b="1" dirty="0">
                        <a:effectLst/>
                      </a:endParaRPr>
                    </a:p>
                  </a:txBody>
                  <a:tcPr marL="0" marR="0" marT="0" marB="0" anchor="ctr"/>
                </a:tc>
                <a:extLst>
                  <a:ext uri="{0D108BD9-81ED-4DB2-BD59-A6C34878D82A}">
                    <a16:rowId xmlns:a16="http://schemas.microsoft.com/office/drawing/2014/main" val="2237818159"/>
                  </a:ext>
                </a:extLst>
              </a:tr>
              <a:tr h="828040">
                <a:tc>
                  <a:txBody>
                    <a:bodyPr/>
                    <a:lstStyle/>
                    <a:p>
                      <a:pPr marL="0" algn="ctr" rtl="0" eaLnBrk="1" latinLnBrk="0" hangingPunct="1">
                        <a:spcBef>
                          <a:spcPts val="0"/>
                        </a:spcBef>
                        <a:spcAft>
                          <a:spcPts val="0"/>
                        </a:spcAft>
                      </a:pPr>
                      <a:r>
                        <a:rPr lang="hr-HR" sz="1800" b="1" kern="1200" dirty="0">
                          <a:effectLst/>
                        </a:rPr>
                        <a:t>LIJEVA TIPKA</a:t>
                      </a:r>
                      <a:endParaRPr lang="hr-HR" b="1" dirty="0">
                        <a:effectLst/>
                      </a:endParaRPr>
                    </a:p>
                  </a:txBody>
                  <a:tcPr marL="0" marR="0" marT="0" marB="0" anchor="ctr"/>
                </a:tc>
                <a:tc>
                  <a:txBody>
                    <a:bodyPr/>
                    <a:lstStyle/>
                    <a:p>
                      <a:pPr marL="0" algn="ctr" rtl="0" eaLnBrk="1" latinLnBrk="0" hangingPunct="1">
                        <a:spcBef>
                          <a:spcPts val="0"/>
                        </a:spcBef>
                        <a:spcAft>
                          <a:spcPts val="0"/>
                        </a:spcAft>
                      </a:pPr>
                      <a:r>
                        <a:rPr lang="hr-HR" sz="1800" b="1" kern="1200" dirty="0">
                          <a:effectLst/>
                        </a:rPr>
                        <a:t>RAZMAKNICA</a:t>
                      </a:r>
                      <a:endParaRPr lang="hr-HR" b="1" dirty="0">
                        <a:effectLst/>
                      </a:endParaRPr>
                    </a:p>
                  </a:txBody>
                  <a:tcPr marL="0" marR="0" marT="0" marB="0" anchor="ctr"/>
                </a:tc>
                <a:tc>
                  <a:txBody>
                    <a:bodyPr/>
                    <a:lstStyle/>
                    <a:p>
                      <a:pPr marL="0" algn="ctr" rtl="0" eaLnBrk="1" latinLnBrk="0" hangingPunct="1">
                        <a:spcBef>
                          <a:spcPts val="0"/>
                        </a:spcBef>
                        <a:spcAft>
                          <a:spcPts val="0"/>
                        </a:spcAft>
                      </a:pPr>
                      <a:r>
                        <a:rPr lang="hr-HR" sz="1800" b="1" kern="1200" dirty="0">
                          <a:effectLst/>
                        </a:rPr>
                        <a:t>NOVINARSKI</a:t>
                      </a:r>
                      <a:endParaRPr lang="hr-HR" b="1" dirty="0">
                        <a:effectLst/>
                      </a:endParaRPr>
                    </a:p>
                  </a:txBody>
                  <a:tcPr marL="0" marR="0" marT="0" marB="0" anchor="ctr"/>
                </a:tc>
                <a:extLst>
                  <a:ext uri="{0D108BD9-81ED-4DB2-BD59-A6C34878D82A}">
                    <a16:rowId xmlns:a16="http://schemas.microsoft.com/office/drawing/2014/main" val="344166838"/>
                  </a:ext>
                </a:extLst>
              </a:tr>
              <a:tr h="828040">
                <a:tc>
                  <a:txBody>
                    <a:bodyPr/>
                    <a:lstStyle/>
                    <a:p>
                      <a:pPr marL="0" algn="ctr" rtl="0" eaLnBrk="1" latinLnBrk="0" hangingPunct="1">
                        <a:spcBef>
                          <a:spcPts val="0"/>
                        </a:spcBef>
                        <a:spcAft>
                          <a:spcPts val="0"/>
                        </a:spcAft>
                      </a:pPr>
                      <a:r>
                        <a:rPr lang="hr-HR" sz="1800" b="1" kern="1200" dirty="0">
                          <a:effectLst/>
                        </a:rPr>
                        <a:t>KLIK</a:t>
                      </a:r>
                      <a:endParaRPr lang="hr-HR" b="1" dirty="0">
                        <a:effectLst/>
                      </a:endParaRPr>
                    </a:p>
                  </a:txBody>
                  <a:tcPr marL="0" marR="0" marT="0" marB="0" anchor="ctr"/>
                </a:tc>
                <a:tc>
                  <a:txBody>
                    <a:bodyPr/>
                    <a:lstStyle/>
                    <a:p>
                      <a:pPr marL="0" algn="ctr" rtl="0" eaLnBrk="1" latinLnBrk="0" hangingPunct="1">
                        <a:spcBef>
                          <a:spcPts val="0"/>
                        </a:spcBef>
                        <a:spcAft>
                          <a:spcPts val="0"/>
                        </a:spcAft>
                      </a:pPr>
                      <a:r>
                        <a:rPr lang="hr-HR" sz="1800" b="1" kern="1200" dirty="0">
                          <a:effectLst/>
                        </a:rPr>
                        <a:t>PISANJE</a:t>
                      </a:r>
                      <a:endParaRPr lang="hr-HR" b="1" dirty="0">
                        <a:effectLst/>
                      </a:endParaRPr>
                    </a:p>
                  </a:txBody>
                  <a:tcPr marL="0" marR="0" marT="0" marB="0" anchor="ctr"/>
                </a:tc>
                <a:tc>
                  <a:txBody>
                    <a:bodyPr/>
                    <a:lstStyle/>
                    <a:p>
                      <a:pPr marL="0" algn="ctr" rtl="0" eaLnBrk="1" latinLnBrk="0" hangingPunct="1">
                        <a:spcBef>
                          <a:spcPts val="0"/>
                        </a:spcBef>
                        <a:spcAft>
                          <a:spcPts val="0"/>
                        </a:spcAft>
                      </a:pPr>
                      <a:r>
                        <a:rPr lang="hr-HR" sz="1800" b="1" kern="1200" dirty="0">
                          <a:effectLst/>
                        </a:rPr>
                        <a:t>BEŽIČNI</a:t>
                      </a:r>
                      <a:endParaRPr lang="hr-HR" b="1" dirty="0">
                        <a:effectLst/>
                      </a:endParaRPr>
                    </a:p>
                  </a:txBody>
                  <a:tcPr marL="0" marR="0" marT="0" marB="0" anchor="ctr"/>
                </a:tc>
                <a:extLst>
                  <a:ext uri="{0D108BD9-81ED-4DB2-BD59-A6C34878D82A}">
                    <a16:rowId xmlns:a16="http://schemas.microsoft.com/office/drawing/2014/main" val="1812647167"/>
                  </a:ext>
                </a:extLst>
              </a:tr>
              <a:tr h="828040">
                <a:tc>
                  <a:txBody>
                    <a:bodyPr/>
                    <a:lstStyle/>
                    <a:p>
                      <a:pPr marL="0" algn="ctr" rtl="0" eaLnBrk="1" latinLnBrk="0" hangingPunct="1">
                        <a:spcBef>
                          <a:spcPts val="0"/>
                        </a:spcBef>
                        <a:spcAft>
                          <a:spcPts val="0"/>
                        </a:spcAft>
                      </a:pPr>
                      <a:r>
                        <a:rPr lang="hr-HR" sz="1800" b="1" kern="1200" dirty="0">
                          <a:effectLst/>
                        </a:rPr>
                        <a:t>MIŠ</a:t>
                      </a:r>
                      <a:endParaRPr lang="hr-HR" b="1" dirty="0">
                        <a:effectLst/>
                      </a:endParaRPr>
                    </a:p>
                  </a:txBody>
                  <a:tcPr marL="0" marR="0" marT="0" marB="0" anchor="ctr"/>
                </a:tc>
                <a:tc>
                  <a:txBody>
                    <a:bodyPr/>
                    <a:lstStyle/>
                    <a:p>
                      <a:pPr marL="0" algn="ctr" rtl="0" eaLnBrk="1" latinLnBrk="0" hangingPunct="1">
                        <a:spcBef>
                          <a:spcPts val="0"/>
                        </a:spcBef>
                        <a:spcAft>
                          <a:spcPts val="0"/>
                        </a:spcAft>
                      </a:pPr>
                      <a:r>
                        <a:rPr lang="hr-HR" sz="1800" b="1" kern="1200" dirty="0">
                          <a:effectLst/>
                        </a:rPr>
                        <a:t>TIPKOVNICA</a:t>
                      </a:r>
                      <a:endParaRPr lang="hr-HR" b="1" dirty="0">
                        <a:effectLst/>
                      </a:endParaRPr>
                    </a:p>
                  </a:txBody>
                  <a:tcPr marL="0" marR="0" marT="0" marB="0" anchor="ctr"/>
                </a:tc>
                <a:tc>
                  <a:txBody>
                    <a:bodyPr/>
                    <a:lstStyle/>
                    <a:p>
                      <a:pPr marL="0" algn="ctr" rtl="0" eaLnBrk="1" latinLnBrk="0" hangingPunct="1">
                        <a:spcBef>
                          <a:spcPts val="0"/>
                        </a:spcBef>
                        <a:spcAft>
                          <a:spcPts val="0"/>
                        </a:spcAft>
                      </a:pPr>
                      <a:r>
                        <a:rPr lang="hr-HR" sz="1800" b="1" kern="1200" dirty="0">
                          <a:effectLst/>
                        </a:rPr>
                        <a:t>MIKROFON</a:t>
                      </a:r>
                      <a:endParaRPr lang="hr-HR" b="1" dirty="0">
                        <a:effectLst/>
                      </a:endParaRPr>
                    </a:p>
                  </a:txBody>
                  <a:tcPr marL="0" marR="0" marT="0" marB="0" anchor="ctr"/>
                </a:tc>
                <a:extLst>
                  <a:ext uri="{0D108BD9-81ED-4DB2-BD59-A6C34878D82A}">
                    <a16:rowId xmlns:a16="http://schemas.microsoft.com/office/drawing/2014/main" val="1716065635"/>
                  </a:ext>
                </a:extLst>
              </a:tr>
              <a:tr h="828040">
                <a:tc gridSpan="3">
                  <a:txBody>
                    <a:bodyPr/>
                    <a:lstStyle/>
                    <a:p>
                      <a:pPr marL="0" algn="ctr" rtl="0" eaLnBrk="1" latinLnBrk="0" hangingPunct="1">
                        <a:spcBef>
                          <a:spcPts val="0"/>
                        </a:spcBef>
                        <a:spcAft>
                          <a:spcPts val="0"/>
                        </a:spcAft>
                      </a:pPr>
                      <a:r>
                        <a:rPr lang="hr-HR" sz="1800" b="1" kern="1200" dirty="0">
                          <a:effectLst/>
                        </a:rPr>
                        <a:t>ULAZNE JEDINICE RAČUNALA</a:t>
                      </a:r>
                      <a:endParaRPr lang="hr-HR" b="1" dirty="0">
                        <a:effectLst/>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82157995"/>
                  </a:ext>
                </a:extLst>
              </a:tr>
            </a:tbl>
          </a:graphicData>
        </a:graphic>
      </p:graphicFrame>
      <p:sp>
        <p:nvSpPr>
          <p:cNvPr id="19" name="Rectangle 18">
            <a:extLst>
              <a:ext uri="{FF2B5EF4-FFF2-40B4-BE49-F238E27FC236}">
                <a16:creationId xmlns:a16="http://schemas.microsoft.com/office/drawing/2014/main" id="{24120761-FA76-4A89-86FF-7B963AA2E978}"/>
              </a:ext>
            </a:extLst>
          </p:cNvPr>
          <p:cNvSpPr/>
          <p:nvPr/>
        </p:nvSpPr>
        <p:spPr>
          <a:xfrm>
            <a:off x="2038349" y="774229"/>
            <a:ext cx="2705100" cy="885825"/>
          </a:xfrm>
          <a:prstGeom prst="rect">
            <a:avLst/>
          </a:prstGeom>
          <a:solidFill>
            <a:schemeClr val="accent1">
              <a:lumMod val="40000"/>
              <a:lumOff val="60000"/>
            </a:schemeClr>
          </a:solidFill>
          <a:scene3d>
            <a:camera prst="orthographicFront"/>
            <a:lightRig rig="threePt" dir="t"/>
          </a:scene3d>
          <a:sp3d>
            <a:bevelT w="114300" prst="artDeco"/>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a:ln w="0"/>
                <a:solidFill>
                  <a:schemeClr val="accent5">
                    <a:lumMod val="50000"/>
                  </a:schemeClr>
                </a:solidFill>
                <a:effectLst>
                  <a:outerShdw blurRad="38100" dist="25400" dir="5400000" algn="ctr" rotWithShape="0">
                    <a:srgbClr val="6E747A">
                      <a:alpha val="43000"/>
                    </a:srgbClr>
                  </a:outerShdw>
                </a:effectLst>
                <a:cs typeface="Calibri"/>
              </a:rPr>
              <a:t>A1</a:t>
            </a:r>
          </a:p>
        </p:txBody>
      </p:sp>
      <p:sp>
        <p:nvSpPr>
          <p:cNvPr id="22" name="Rectangle 21">
            <a:extLst>
              <a:ext uri="{FF2B5EF4-FFF2-40B4-BE49-F238E27FC236}">
                <a16:creationId xmlns:a16="http://schemas.microsoft.com/office/drawing/2014/main" id="{0DC5C79F-6076-48C5-AB35-CA6ED87F416B}"/>
              </a:ext>
            </a:extLst>
          </p:cNvPr>
          <p:cNvSpPr/>
          <p:nvPr/>
        </p:nvSpPr>
        <p:spPr>
          <a:xfrm>
            <a:off x="2040091" y="1642544"/>
            <a:ext cx="2709971" cy="816853"/>
          </a:xfrm>
          <a:prstGeom prst="rect">
            <a:avLst/>
          </a:prstGeom>
          <a:solidFill>
            <a:schemeClr val="accent1">
              <a:lumMod val="40000"/>
              <a:lumOff val="60000"/>
            </a:schemeClr>
          </a:solidFill>
          <a:scene3d>
            <a:camera prst="orthographicFront"/>
            <a:lightRig rig="threePt" dir="t"/>
          </a:scene3d>
          <a:sp3d>
            <a:bevelT w="114300" prst="artDeco"/>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a:ln w="0"/>
                <a:solidFill>
                  <a:schemeClr val="accent5">
                    <a:lumMod val="50000"/>
                  </a:schemeClr>
                </a:solidFill>
                <a:effectLst>
                  <a:outerShdw blurRad="38100" dist="25400" dir="5400000" algn="ctr" rotWithShape="0">
                    <a:srgbClr val="6E747A">
                      <a:alpha val="43000"/>
                    </a:srgbClr>
                  </a:outerShdw>
                </a:effectLst>
                <a:cs typeface="Calibri"/>
              </a:rPr>
              <a:t>A2</a:t>
            </a:r>
          </a:p>
        </p:txBody>
      </p:sp>
      <p:sp>
        <p:nvSpPr>
          <p:cNvPr id="23" name="Rectangle 22">
            <a:extLst>
              <a:ext uri="{FF2B5EF4-FFF2-40B4-BE49-F238E27FC236}">
                <a16:creationId xmlns:a16="http://schemas.microsoft.com/office/drawing/2014/main" id="{FAA16A01-5D6F-4A61-A410-C39A471C32A1}"/>
              </a:ext>
            </a:extLst>
          </p:cNvPr>
          <p:cNvSpPr/>
          <p:nvPr/>
        </p:nvSpPr>
        <p:spPr>
          <a:xfrm>
            <a:off x="2027396" y="4117503"/>
            <a:ext cx="2705100" cy="828675"/>
          </a:xfrm>
          <a:prstGeom prst="rect">
            <a:avLst/>
          </a:prstGeom>
          <a:solidFill>
            <a:schemeClr val="accent1">
              <a:lumMod val="40000"/>
              <a:lumOff val="60000"/>
            </a:schemeClr>
          </a:solidFill>
          <a:scene3d>
            <a:camera prst="orthographicFront"/>
            <a:lightRig rig="threePt" dir="t"/>
          </a:scene3d>
          <a:sp3d>
            <a:bevelT w="114300" prst="artDeco"/>
          </a:sp3d>
        </p:spPr>
        <p:style>
          <a:lnRef idx="3">
            <a:schemeClr val="lt1"/>
          </a:lnRef>
          <a:fillRef idx="1">
            <a:schemeClr val="accent2"/>
          </a:fillRef>
          <a:effectRef idx="1">
            <a:schemeClr val="accent2"/>
          </a:effectRef>
          <a:fontRef idx="minor">
            <a:schemeClr val="lt1"/>
          </a:fontRef>
        </p:style>
        <p:txBody>
          <a:bodyPr rtlCol="0" anchor="ctr"/>
          <a:lstStyle/>
          <a:p>
            <a:pPr algn="ctr"/>
            <a:r>
              <a:rPr lang="hr-HR" sz="2000" dirty="0">
                <a:ln w="0"/>
                <a:solidFill>
                  <a:schemeClr val="accent5">
                    <a:lumMod val="50000"/>
                  </a:schemeClr>
                </a:solidFill>
                <a:effectLst>
                  <a:outerShdw blurRad="38100" dist="25400" dir="5400000" algn="ctr" rotWithShape="0">
                    <a:srgbClr val="6E747A">
                      <a:alpha val="43000"/>
                    </a:srgbClr>
                  </a:outerShdw>
                </a:effectLst>
                <a:cs typeface="Calibri"/>
              </a:rPr>
              <a:t>STUPAC  </a:t>
            </a:r>
            <a:r>
              <a:rPr lang="en-US" sz="2000" dirty="0">
                <a:ln w="0"/>
                <a:solidFill>
                  <a:schemeClr val="accent5">
                    <a:lumMod val="50000"/>
                  </a:schemeClr>
                </a:solidFill>
                <a:effectLst>
                  <a:outerShdw blurRad="38100" dist="25400" dir="5400000" algn="ctr" rotWithShape="0">
                    <a:srgbClr val="6E747A">
                      <a:alpha val="43000"/>
                    </a:srgbClr>
                  </a:outerShdw>
                </a:effectLst>
                <a:cs typeface="Calibri"/>
              </a:rPr>
              <a:t>A</a:t>
            </a:r>
            <a:endParaRPr lang="en-US" sz="2000" dirty="0">
              <a:ln w="0"/>
              <a:solidFill>
                <a:schemeClr val="accent5">
                  <a:lumMod val="50000"/>
                </a:schemeClr>
              </a:solidFill>
              <a:effectLst>
                <a:outerShdw blurRad="38100" dist="25400" dir="5400000" algn="ctr" rotWithShape="0">
                  <a:srgbClr val="6E747A">
                    <a:alpha val="43000"/>
                  </a:srgbClr>
                </a:outerShdw>
              </a:effectLst>
            </a:endParaRPr>
          </a:p>
        </p:txBody>
      </p:sp>
      <p:sp>
        <p:nvSpPr>
          <p:cNvPr id="24" name="Rectangle 23">
            <a:extLst>
              <a:ext uri="{FF2B5EF4-FFF2-40B4-BE49-F238E27FC236}">
                <a16:creationId xmlns:a16="http://schemas.microsoft.com/office/drawing/2014/main" id="{5B847EF7-F09C-496B-AF9A-24A1032DECEF}"/>
              </a:ext>
            </a:extLst>
          </p:cNvPr>
          <p:cNvSpPr/>
          <p:nvPr/>
        </p:nvSpPr>
        <p:spPr>
          <a:xfrm>
            <a:off x="2031999" y="3262159"/>
            <a:ext cx="2705100" cy="828675"/>
          </a:xfrm>
          <a:prstGeom prst="rect">
            <a:avLst/>
          </a:prstGeom>
          <a:solidFill>
            <a:schemeClr val="accent1">
              <a:lumMod val="40000"/>
              <a:lumOff val="60000"/>
            </a:schemeClr>
          </a:solidFill>
          <a:scene3d>
            <a:camera prst="orthographicFront"/>
            <a:lightRig rig="threePt" dir="t"/>
          </a:scene3d>
          <a:sp3d>
            <a:bevelT w="114300" prst="artDeco"/>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a:ln w="0"/>
                <a:solidFill>
                  <a:schemeClr val="accent5">
                    <a:lumMod val="50000"/>
                  </a:schemeClr>
                </a:solidFill>
                <a:effectLst>
                  <a:outerShdw blurRad="38100" dist="25400" dir="5400000" algn="ctr" rotWithShape="0">
                    <a:srgbClr val="6E747A">
                      <a:alpha val="43000"/>
                    </a:srgbClr>
                  </a:outerShdw>
                </a:effectLst>
                <a:cs typeface="Calibri"/>
              </a:rPr>
              <a:t>A4</a:t>
            </a:r>
          </a:p>
        </p:txBody>
      </p:sp>
      <p:sp>
        <p:nvSpPr>
          <p:cNvPr id="25" name="Rectangle 24">
            <a:extLst>
              <a:ext uri="{FF2B5EF4-FFF2-40B4-BE49-F238E27FC236}">
                <a16:creationId xmlns:a16="http://schemas.microsoft.com/office/drawing/2014/main" id="{C1A31F36-C668-47A3-8A88-BCD9B43CFAC1}"/>
              </a:ext>
            </a:extLst>
          </p:cNvPr>
          <p:cNvSpPr/>
          <p:nvPr/>
        </p:nvSpPr>
        <p:spPr>
          <a:xfrm>
            <a:off x="2033478" y="2455298"/>
            <a:ext cx="2705100" cy="828675"/>
          </a:xfrm>
          <a:prstGeom prst="rect">
            <a:avLst/>
          </a:prstGeom>
          <a:solidFill>
            <a:schemeClr val="accent1">
              <a:lumMod val="40000"/>
              <a:lumOff val="60000"/>
            </a:schemeClr>
          </a:solidFill>
          <a:scene3d>
            <a:camera prst="orthographicFront"/>
            <a:lightRig rig="threePt" dir="t"/>
          </a:scene3d>
          <a:sp3d>
            <a:bevelT w="114300" prst="artDeco"/>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a:ln w="0"/>
                <a:solidFill>
                  <a:schemeClr val="accent5">
                    <a:lumMod val="50000"/>
                  </a:schemeClr>
                </a:solidFill>
                <a:effectLst>
                  <a:outerShdw blurRad="38100" dist="25400" dir="5400000" algn="ctr" rotWithShape="0">
                    <a:srgbClr val="6E747A">
                      <a:alpha val="43000"/>
                    </a:srgbClr>
                  </a:outerShdw>
                </a:effectLst>
                <a:cs typeface="Calibri"/>
              </a:rPr>
              <a:t>A3</a:t>
            </a:r>
          </a:p>
        </p:txBody>
      </p:sp>
      <p:sp>
        <p:nvSpPr>
          <p:cNvPr id="28" name="Rectangle 27">
            <a:extLst>
              <a:ext uri="{FF2B5EF4-FFF2-40B4-BE49-F238E27FC236}">
                <a16:creationId xmlns:a16="http://schemas.microsoft.com/office/drawing/2014/main" id="{EC1C0589-0BA4-44F1-93EE-C8F5608A281D}"/>
              </a:ext>
            </a:extLst>
          </p:cNvPr>
          <p:cNvSpPr/>
          <p:nvPr/>
        </p:nvSpPr>
        <p:spPr>
          <a:xfrm>
            <a:off x="4743450" y="764704"/>
            <a:ext cx="2705100" cy="885825"/>
          </a:xfrm>
          <a:prstGeom prst="rect">
            <a:avLst/>
          </a:prstGeom>
          <a:solidFill>
            <a:schemeClr val="accent1">
              <a:lumMod val="40000"/>
              <a:lumOff val="60000"/>
            </a:schemeClr>
          </a:solidFill>
          <a:scene3d>
            <a:camera prst="orthographicFront"/>
            <a:lightRig rig="threePt" dir="t"/>
          </a:scene3d>
          <a:sp3d>
            <a:bevelT w="114300" prst="artDeco"/>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a:ln w="0"/>
                <a:solidFill>
                  <a:schemeClr val="accent5">
                    <a:lumMod val="50000"/>
                  </a:schemeClr>
                </a:solidFill>
                <a:effectLst>
                  <a:outerShdw blurRad="38100" dist="25400" dir="5400000" algn="ctr" rotWithShape="0">
                    <a:srgbClr val="6E747A">
                      <a:alpha val="43000"/>
                    </a:srgbClr>
                  </a:outerShdw>
                </a:effectLst>
                <a:cs typeface="Calibri"/>
              </a:rPr>
              <a:t>B1</a:t>
            </a:r>
          </a:p>
        </p:txBody>
      </p:sp>
      <p:sp>
        <p:nvSpPr>
          <p:cNvPr id="29" name="Rectangle 28">
            <a:extLst>
              <a:ext uri="{FF2B5EF4-FFF2-40B4-BE49-F238E27FC236}">
                <a16:creationId xmlns:a16="http://schemas.microsoft.com/office/drawing/2014/main" id="{C2BCA7A3-76C8-42B1-947B-D298D6A4D922}"/>
              </a:ext>
            </a:extLst>
          </p:cNvPr>
          <p:cNvSpPr/>
          <p:nvPr/>
        </p:nvSpPr>
        <p:spPr>
          <a:xfrm>
            <a:off x="4753192" y="1602904"/>
            <a:ext cx="2695362" cy="847725"/>
          </a:xfrm>
          <a:prstGeom prst="rect">
            <a:avLst/>
          </a:prstGeom>
          <a:solidFill>
            <a:schemeClr val="accent1">
              <a:lumMod val="40000"/>
              <a:lumOff val="60000"/>
            </a:schemeClr>
          </a:solidFill>
          <a:scene3d>
            <a:camera prst="orthographicFront"/>
            <a:lightRig rig="threePt" dir="t"/>
          </a:scene3d>
          <a:sp3d>
            <a:bevelT w="114300" prst="artDeco"/>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a:ln w="0"/>
                <a:solidFill>
                  <a:schemeClr val="accent5">
                    <a:lumMod val="50000"/>
                  </a:schemeClr>
                </a:solidFill>
                <a:effectLst>
                  <a:outerShdw blurRad="38100" dist="25400" dir="5400000" algn="ctr" rotWithShape="0">
                    <a:srgbClr val="6E747A">
                      <a:alpha val="43000"/>
                    </a:srgbClr>
                  </a:outerShdw>
                </a:effectLst>
                <a:cs typeface="Calibri"/>
              </a:rPr>
              <a:t>B2</a:t>
            </a:r>
          </a:p>
        </p:txBody>
      </p:sp>
      <p:sp>
        <p:nvSpPr>
          <p:cNvPr id="30" name="Rectangle 29">
            <a:extLst>
              <a:ext uri="{FF2B5EF4-FFF2-40B4-BE49-F238E27FC236}">
                <a16:creationId xmlns:a16="http://schemas.microsoft.com/office/drawing/2014/main" id="{52B4ED93-E62C-428C-A6DF-8429265D7B8E}"/>
              </a:ext>
            </a:extLst>
          </p:cNvPr>
          <p:cNvSpPr/>
          <p:nvPr/>
        </p:nvSpPr>
        <p:spPr>
          <a:xfrm>
            <a:off x="4743449" y="2450629"/>
            <a:ext cx="2705100" cy="838200"/>
          </a:xfrm>
          <a:prstGeom prst="rect">
            <a:avLst/>
          </a:prstGeom>
          <a:solidFill>
            <a:schemeClr val="accent1">
              <a:lumMod val="40000"/>
              <a:lumOff val="60000"/>
            </a:schemeClr>
          </a:solidFill>
          <a:scene3d>
            <a:camera prst="orthographicFront"/>
            <a:lightRig rig="threePt" dir="t"/>
          </a:scene3d>
          <a:sp3d>
            <a:bevelT w="114300" prst="artDeco"/>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a:ln w="0"/>
                <a:solidFill>
                  <a:schemeClr val="accent5">
                    <a:lumMod val="50000"/>
                  </a:schemeClr>
                </a:solidFill>
                <a:effectLst>
                  <a:outerShdw blurRad="38100" dist="25400" dir="5400000" algn="ctr" rotWithShape="0">
                    <a:srgbClr val="6E747A">
                      <a:alpha val="43000"/>
                    </a:srgbClr>
                  </a:outerShdw>
                </a:effectLst>
                <a:cs typeface="Calibri"/>
              </a:rPr>
              <a:t>B3</a:t>
            </a:r>
          </a:p>
        </p:txBody>
      </p:sp>
      <p:sp>
        <p:nvSpPr>
          <p:cNvPr id="31" name="Rectangle 30">
            <a:extLst>
              <a:ext uri="{FF2B5EF4-FFF2-40B4-BE49-F238E27FC236}">
                <a16:creationId xmlns:a16="http://schemas.microsoft.com/office/drawing/2014/main" id="{BBDDDFB6-B4DF-4E7D-A605-A04E465342F8}"/>
              </a:ext>
            </a:extLst>
          </p:cNvPr>
          <p:cNvSpPr/>
          <p:nvPr/>
        </p:nvSpPr>
        <p:spPr>
          <a:xfrm>
            <a:off x="4743449" y="3258742"/>
            <a:ext cx="2700229" cy="839712"/>
          </a:xfrm>
          <a:prstGeom prst="rect">
            <a:avLst/>
          </a:prstGeom>
          <a:solidFill>
            <a:schemeClr val="accent1">
              <a:lumMod val="40000"/>
              <a:lumOff val="60000"/>
            </a:schemeClr>
          </a:solidFill>
          <a:scene3d>
            <a:camera prst="orthographicFront"/>
            <a:lightRig rig="threePt" dir="t"/>
          </a:scene3d>
          <a:sp3d>
            <a:bevelT w="114300" prst="artDeco"/>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a:ln w="0"/>
                <a:solidFill>
                  <a:schemeClr val="accent5">
                    <a:lumMod val="50000"/>
                  </a:schemeClr>
                </a:solidFill>
                <a:effectLst>
                  <a:outerShdw blurRad="38100" dist="25400" dir="5400000" algn="ctr" rotWithShape="0">
                    <a:srgbClr val="6E747A">
                      <a:alpha val="43000"/>
                    </a:srgbClr>
                  </a:outerShdw>
                </a:effectLst>
                <a:cs typeface="Calibri"/>
              </a:rPr>
              <a:t>B4</a:t>
            </a:r>
          </a:p>
        </p:txBody>
      </p:sp>
      <p:sp>
        <p:nvSpPr>
          <p:cNvPr id="32" name="Rectangle 31">
            <a:extLst>
              <a:ext uri="{FF2B5EF4-FFF2-40B4-BE49-F238E27FC236}">
                <a16:creationId xmlns:a16="http://schemas.microsoft.com/office/drawing/2014/main" id="{D332A3DD-4509-4DA4-BF62-DB6A98DB48B0}"/>
              </a:ext>
            </a:extLst>
          </p:cNvPr>
          <p:cNvSpPr/>
          <p:nvPr/>
        </p:nvSpPr>
        <p:spPr>
          <a:xfrm>
            <a:off x="4744388" y="4109884"/>
            <a:ext cx="2687532" cy="849238"/>
          </a:xfrm>
          <a:prstGeom prst="rect">
            <a:avLst/>
          </a:prstGeom>
          <a:solidFill>
            <a:schemeClr val="accent1">
              <a:lumMod val="40000"/>
              <a:lumOff val="60000"/>
            </a:schemeClr>
          </a:solidFill>
          <a:scene3d>
            <a:camera prst="orthographicFront"/>
            <a:lightRig rig="threePt" dir="t"/>
          </a:scene3d>
          <a:sp3d>
            <a:bevelT w="114300" prst="artDeco"/>
          </a:sp3d>
        </p:spPr>
        <p:style>
          <a:lnRef idx="3">
            <a:schemeClr val="lt1"/>
          </a:lnRef>
          <a:fillRef idx="1">
            <a:schemeClr val="accent2"/>
          </a:fillRef>
          <a:effectRef idx="1">
            <a:schemeClr val="accent2"/>
          </a:effectRef>
          <a:fontRef idx="minor">
            <a:schemeClr val="lt1"/>
          </a:fontRef>
        </p:style>
        <p:txBody>
          <a:bodyPr rtlCol="0" anchor="ctr"/>
          <a:lstStyle/>
          <a:p>
            <a:pPr algn="ctr"/>
            <a:r>
              <a:rPr lang="hr-HR" sz="2000" dirty="0">
                <a:ln w="0"/>
                <a:solidFill>
                  <a:schemeClr val="accent5">
                    <a:lumMod val="50000"/>
                  </a:schemeClr>
                </a:solidFill>
                <a:effectLst>
                  <a:outerShdw blurRad="38100" dist="25400" dir="5400000" algn="ctr" rotWithShape="0">
                    <a:srgbClr val="6E747A">
                      <a:alpha val="43000"/>
                    </a:srgbClr>
                  </a:outerShdw>
                </a:effectLst>
                <a:cs typeface="Calibri"/>
              </a:rPr>
              <a:t>STUPAC  </a:t>
            </a:r>
            <a:r>
              <a:rPr lang="en-US" sz="2000" dirty="0">
                <a:ln w="0"/>
                <a:solidFill>
                  <a:schemeClr val="accent5">
                    <a:lumMod val="50000"/>
                  </a:schemeClr>
                </a:solidFill>
                <a:effectLst>
                  <a:outerShdw blurRad="38100" dist="25400" dir="5400000" algn="ctr" rotWithShape="0">
                    <a:srgbClr val="6E747A">
                      <a:alpha val="43000"/>
                    </a:srgbClr>
                  </a:outerShdw>
                </a:effectLst>
                <a:cs typeface="Calibri"/>
              </a:rPr>
              <a:t>B</a:t>
            </a:r>
            <a:endParaRPr lang="en-US" sz="2000" dirty="0">
              <a:ln w="0"/>
              <a:solidFill>
                <a:schemeClr val="accent5">
                  <a:lumMod val="50000"/>
                </a:schemeClr>
              </a:solidFill>
              <a:effectLst>
                <a:outerShdw blurRad="38100" dist="25400" dir="5400000" algn="ctr" rotWithShape="0">
                  <a:srgbClr val="6E747A">
                    <a:alpha val="43000"/>
                  </a:srgbClr>
                </a:outerShdw>
              </a:effectLst>
            </a:endParaRPr>
          </a:p>
        </p:txBody>
      </p:sp>
      <p:sp>
        <p:nvSpPr>
          <p:cNvPr id="33" name="Rectangle 32">
            <a:extLst>
              <a:ext uri="{FF2B5EF4-FFF2-40B4-BE49-F238E27FC236}">
                <a16:creationId xmlns:a16="http://schemas.microsoft.com/office/drawing/2014/main" id="{8D0DBC93-6486-4C26-87AA-3E10519FB429}"/>
              </a:ext>
            </a:extLst>
          </p:cNvPr>
          <p:cNvSpPr/>
          <p:nvPr/>
        </p:nvSpPr>
        <p:spPr>
          <a:xfrm>
            <a:off x="7458291" y="763191"/>
            <a:ext cx="2740234" cy="838200"/>
          </a:xfrm>
          <a:prstGeom prst="rect">
            <a:avLst/>
          </a:prstGeom>
          <a:solidFill>
            <a:schemeClr val="accent1">
              <a:lumMod val="40000"/>
              <a:lumOff val="60000"/>
            </a:schemeClr>
          </a:solidFill>
          <a:scene3d>
            <a:camera prst="orthographicFront"/>
            <a:lightRig rig="threePt" dir="t"/>
          </a:scene3d>
          <a:sp3d>
            <a:bevelT w="114300" prst="artDeco"/>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a:ln w="0"/>
                <a:solidFill>
                  <a:schemeClr val="accent5">
                    <a:lumMod val="50000"/>
                  </a:schemeClr>
                </a:solidFill>
                <a:effectLst>
                  <a:outerShdw blurRad="38100" dist="25400" dir="5400000" algn="ctr" rotWithShape="0">
                    <a:srgbClr val="6E747A">
                      <a:alpha val="43000"/>
                    </a:srgbClr>
                  </a:outerShdw>
                </a:effectLst>
                <a:cs typeface="Calibri"/>
              </a:rPr>
              <a:t>C1</a:t>
            </a:r>
          </a:p>
        </p:txBody>
      </p:sp>
      <p:sp>
        <p:nvSpPr>
          <p:cNvPr id="38" name="Rectangle 37">
            <a:extLst>
              <a:ext uri="{FF2B5EF4-FFF2-40B4-BE49-F238E27FC236}">
                <a16:creationId xmlns:a16="http://schemas.microsoft.com/office/drawing/2014/main" id="{24E40912-B2B7-4833-B23B-975F426183C3}"/>
              </a:ext>
            </a:extLst>
          </p:cNvPr>
          <p:cNvSpPr/>
          <p:nvPr/>
        </p:nvSpPr>
        <p:spPr>
          <a:xfrm>
            <a:off x="7438815" y="2419757"/>
            <a:ext cx="2749976" cy="885825"/>
          </a:xfrm>
          <a:prstGeom prst="rect">
            <a:avLst/>
          </a:prstGeom>
          <a:solidFill>
            <a:schemeClr val="accent1">
              <a:lumMod val="40000"/>
              <a:lumOff val="60000"/>
            </a:schemeClr>
          </a:solidFill>
          <a:scene3d>
            <a:camera prst="orthographicFront"/>
            <a:lightRig rig="threePt" dir="t"/>
          </a:scene3d>
          <a:sp3d>
            <a:bevelT w="114300" prst="artDeco"/>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a:ln w="0"/>
                <a:solidFill>
                  <a:schemeClr val="accent5">
                    <a:lumMod val="50000"/>
                  </a:schemeClr>
                </a:solidFill>
                <a:effectLst>
                  <a:outerShdw blurRad="38100" dist="25400" dir="5400000" algn="ctr" rotWithShape="0">
                    <a:srgbClr val="6E747A">
                      <a:alpha val="43000"/>
                    </a:srgbClr>
                  </a:outerShdw>
                </a:effectLst>
                <a:cs typeface="Calibri"/>
              </a:rPr>
              <a:t>C</a:t>
            </a:r>
            <a:r>
              <a:rPr lang="hr-HR" sz="2000" dirty="0">
                <a:ln w="0"/>
                <a:solidFill>
                  <a:schemeClr val="accent5">
                    <a:lumMod val="50000"/>
                  </a:schemeClr>
                </a:solidFill>
                <a:effectLst>
                  <a:outerShdw blurRad="38100" dist="25400" dir="5400000" algn="ctr" rotWithShape="0">
                    <a:srgbClr val="6E747A">
                      <a:alpha val="43000"/>
                    </a:srgbClr>
                  </a:outerShdw>
                </a:effectLst>
                <a:cs typeface="Calibri"/>
              </a:rPr>
              <a:t>3</a:t>
            </a:r>
            <a:endParaRPr lang="en-US" sz="2000" dirty="0">
              <a:ln w="0"/>
              <a:solidFill>
                <a:schemeClr val="accent5">
                  <a:lumMod val="50000"/>
                </a:schemeClr>
              </a:solidFill>
              <a:effectLst>
                <a:outerShdw blurRad="38100" dist="25400" dir="5400000" algn="ctr" rotWithShape="0">
                  <a:srgbClr val="6E747A">
                    <a:alpha val="43000"/>
                  </a:srgbClr>
                </a:outerShdw>
              </a:effectLst>
              <a:cs typeface="Calibri"/>
            </a:endParaRPr>
          </a:p>
        </p:txBody>
      </p:sp>
      <p:sp>
        <p:nvSpPr>
          <p:cNvPr id="39" name="Rectangle 38">
            <a:extLst>
              <a:ext uri="{FF2B5EF4-FFF2-40B4-BE49-F238E27FC236}">
                <a16:creationId xmlns:a16="http://schemas.microsoft.com/office/drawing/2014/main" id="{9D6443FE-CAB5-478C-AFFE-BC470624CB01}"/>
              </a:ext>
            </a:extLst>
          </p:cNvPr>
          <p:cNvSpPr/>
          <p:nvPr/>
        </p:nvSpPr>
        <p:spPr>
          <a:xfrm>
            <a:off x="7426642" y="3281209"/>
            <a:ext cx="2745105" cy="845820"/>
          </a:xfrm>
          <a:prstGeom prst="rect">
            <a:avLst/>
          </a:prstGeom>
          <a:solidFill>
            <a:schemeClr val="accent1">
              <a:lumMod val="40000"/>
              <a:lumOff val="60000"/>
            </a:schemeClr>
          </a:solidFill>
          <a:scene3d>
            <a:camera prst="orthographicFront"/>
            <a:lightRig rig="threePt" dir="t"/>
          </a:scene3d>
          <a:sp3d>
            <a:bevelT w="114300" prst="artDeco"/>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a:ln w="0"/>
                <a:solidFill>
                  <a:schemeClr val="accent5">
                    <a:lumMod val="50000"/>
                  </a:schemeClr>
                </a:solidFill>
                <a:effectLst>
                  <a:outerShdw blurRad="38100" dist="25400" dir="5400000" algn="ctr" rotWithShape="0">
                    <a:srgbClr val="6E747A">
                      <a:alpha val="43000"/>
                    </a:srgbClr>
                  </a:outerShdw>
                </a:effectLst>
                <a:cs typeface="Calibri"/>
              </a:rPr>
              <a:t>C</a:t>
            </a:r>
            <a:r>
              <a:rPr lang="hr-HR" sz="2000" dirty="0">
                <a:ln w="0"/>
                <a:solidFill>
                  <a:schemeClr val="accent5">
                    <a:lumMod val="50000"/>
                  </a:schemeClr>
                </a:solidFill>
                <a:effectLst>
                  <a:outerShdw blurRad="38100" dist="25400" dir="5400000" algn="ctr" rotWithShape="0">
                    <a:srgbClr val="6E747A">
                      <a:alpha val="43000"/>
                    </a:srgbClr>
                  </a:outerShdw>
                </a:effectLst>
                <a:cs typeface="Calibri"/>
              </a:rPr>
              <a:t>4</a:t>
            </a:r>
            <a:endParaRPr lang="en-US" sz="2000" dirty="0">
              <a:ln w="0"/>
              <a:solidFill>
                <a:schemeClr val="accent5">
                  <a:lumMod val="50000"/>
                </a:schemeClr>
              </a:solidFill>
              <a:effectLst>
                <a:outerShdw blurRad="38100" dist="25400" dir="5400000" algn="ctr" rotWithShape="0">
                  <a:srgbClr val="6E747A">
                    <a:alpha val="43000"/>
                  </a:srgbClr>
                </a:outerShdw>
              </a:effectLst>
              <a:cs typeface="Calibri"/>
            </a:endParaRPr>
          </a:p>
        </p:txBody>
      </p:sp>
      <p:sp>
        <p:nvSpPr>
          <p:cNvPr id="40" name="Rectangle 39">
            <a:extLst>
              <a:ext uri="{FF2B5EF4-FFF2-40B4-BE49-F238E27FC236}">
                <a16:creationId xmlns:a16="http://schemas.microsoft.com/office/drawing/2014/main" id="{CB00136C-EE24-47D6-84EE-B92638E4F6AD}"/>
              </a:ext>
            </a:extLst>
          </p:cNvPr>
          <p:cNvSpPr/>
          <p:nvPr/>
        </p:nvSpPr>
        <p:spPr>
          <a:xfrm>
            <a:off x="7443679" y="4092739"/>
            <a:ext cx="2754846" cy="878205"/>
          </a:xfrm>
          <a:prstGeom prst="rect">
            <a:avLst/>
          </a:prstGeom>
          <a:solidFill>
            <a:schemeClr val="accent1">
              <a:lumMod val="40000"/>
              <a:lumOff val="60000"/>
            </a:schemeClr>
          </a:solidFill>
          <a:scene3d>
            <a:camera prst="orthographicFront"/>
            <a:lightRig rig="threePt" dir="t"/>
          </a:scene3d>
          <a:sp3d>
            <a:bevelT w="114300" prst="artDeco"/>
          </a:sp3d>
        </p:spPr>
        <p:style>
          <a:lnRef idx="3">
            <a:schemeClr val="lt1"/>
          </a:lnRef>
          <a:fillRef idx="1">
            <a:schemeClr val="accent2"/>
          </a:fillRef>
          <a:effectRef idx="1">
            <a:schemeClr val="accent2"/>
          </a:effectRef>
          <a:fontRef idx="minor">
            <a:schemeClr val="lt1"/>
          </a:fontRef>
        </p:style>
        <p:txBody>
          <a:bodyPr rtlCol="0" anchor="ctr"/>
          <a:lstStyle/>
          <a:p>
            <a:pPr algn="ctr"/>
            <a:r>
              <a:rPr lang="hr-HR" sz="2000" dirty="0">
                <a:ln w="0"/>
                <a:solidFill>
                  <a:schemeClr val="accent5">
                    <a:lumMod val="50000"/>
                  </a:schemeClr>
                </a:solidFill>
                <a:effectLst>
                  <a:outerShdw blurRad="38100" dist="25400" dir="5400000" algn="ctr" rotWithShape="0">
                    <a:srgbClr val="6E747A">
                      <a:alpha val="43000"/>
                    </a:srgbClr>
                  </a:outerShdw>
                </a:effectLst>
                <a:cs typeface="Calibri"/>
              </a:rPr>
              <a:t>STUPAC   </a:t>
            </a:r>
            <a:r>
              <a:rPr lang="en-US" sz="2000" dirty="0">
                <a:ln w="0"/>
                <a:solidFill>
                  <a:schemeClr val="accent5">
                    <a:lumMod val="50000"/>
                  </a:schemeClr>
                </a:solidFill>
                <a:effectLst>
                  <a:outerShdw blurRad="38100" dist="25400" dir="5400000" algn="ctr" rotWithShape="0">
                    <a:srgbClr val="6E747A">
                      <a:alpha val="43000"/>
                    </a:srgbClr>
                  </a:outerShdw>
                </a:effectLst>
                <a:cs typeface="Calibri"/>
              </a:rPr>
              <a:t>C</a:t>
            </a:r>
          </a:p>
        </p:txBody>
      </p:sp>
      <p:sp>
        <p:nvSpPr>
          <p:cNvPr id="41" name="Rectangle 40">
            <a:extLst>
              <a:ext uri="{FF2B5EF4-FFF2-40B4-BE49-F238E27FC236}">
                <a16:creationId xmlns:a16="http://schemas.microsoft.com/office/drawing/2014/main" id="{4C4C8304-786B-4751-9A0A-4D843372F754}"/>
              </a:ext>
            </a:extLst>
          </p:cNvPr>
          <p:cNvSpPr/>
          <p:nvPr/>
        </p:nvSpPr>
        <p:spPr>
          <a:xfrm>
            <a:off x="7461250" y="1606714"/>
            <a:ext cx="2740234" cy="838200"/>
          </a:xfrm>
          <a:prstGeom prst="rect">
            <a:avLst/>
          </a:prstGeom>
          <a:solidFill>
            <a:schemeClr val="accent1">
              <a:lumMod val="40000"/>
              <a:lumOff val="60000"/>
            </a:schemeClr>
          </a:solidFill>
          <a:scene3d>
            <a:camera prst="orthographicFront"/>
            <a:lightRig rig="threePt" dir="t"/>
          </a:scene3d>
          <a:sp3d>
            <a:bevelT w="114300" prst="artDeco"/>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a:ln w="0"/>
                <a:solidFill>
                  <a:schemeClr val="accent5">
                    <a:lumMod val="50000"/>
                  </a:schemeClr>
                </a:solidFill>
                <a:effectLst>
                  <a:outerShdw blurRad="38100" dist="25400" dir="5400000" algn="ctr" rotWithShape="0">
                    <a:srgbClr val="6E747A">
                      <a:alpha val="43000"/>
                    </a:srgbClr>
                  </a:outerShdw>
                </a:effectLst>
                <a:cs typeface="Calibri"/>
              </a:rPr>
              <a:t>C</a:t>
            </a:r>
            <a:r>
              <a:rPr lang="hr-HR" sz="2000" dirty="0">
                <a:ln w="0"/>
                <a:solidFill>
                  <a:schemeClr val="accent5">
                    <a:lumMod val="50000"/>
                  </a:schemeClr>
                </a:solidFill>
                <a:effectLst>
                  <a:outerShdw blurRad="38100" dist="25400" dir="5400000" algn="ctr" rotWithShape="0">
                    <a:srgbClr val="6E747A">
                      <a:alpha val="43000"/>
                    </a:srgbClr>
                  </a:outerShdw>
                </a:effectLst>
                <a:cs typeface="Calibri"/>
              </a:rPr>
              <a:t>2</a:t>
            </a:r>
            <a:endParaRPr lang="en-US" sz="2000" dirty="0">
              <a:ln w="0"/>
              <a:solidFill>
                <a:schemeClr val="accent5">
                  <a:lumMod val="50000"/>
                </a:schemeClr>
              </a:solidFill>
              <a:effectLst>
                <a:outerShdw blurRad="38100" dist="25400" dir="5400000" algn="ctr" rotWithShape="0">
                  <a:srgbClr val="6E747A">
                    <a:alpha val="43000"/>
                  </a:srgbClr>
                </a:outerShdw>
              </a:effectLst>
              <a:cs typeface="Calibri"/>
            </a:endParaRPr>
          </a:p>
        </p:txBody>
      </p:sp>
      <p:sp>
        <p:nvSpPr>
          <p:cNvPr id="42" name="Rectangle 41">
            <a:extLst>
              <a:ext uri="{FF2B5EF4-FFF2-40B4-BE49-F238E27FC236}">
                <a16:creationId xmlns:a16="http://schemas.microsoft.com/office/drawing/2014/main" id="{797746BD-42FC-41AA-B898-D4109A73B779}"/>
              </a:ext>
            </a:extLst>
          </p:cNvPr>
          <p:cNvSpPr/>
          <p:nvPr/>
        </p:nvSpPr>
        <p:spPr>
          <a:xfrm>
            <a:off x="2038350" y="4936654"/>
            <a:ext cx="8160174" cy="828675"/>
          </a:xfrm>
          <a:prstGeom prst="rect">
            <a:avLst/>
          </a:prstGeom>
          <a:solidFill>
            <a:schemeClr val="accent1">
              <a:lumMod val="40000"/>
              <a:lumOff val="60000"/>
            </a:schemeClr>
          </a:solidFill>
          <a:scene3d>
            <a:camera prst="orthographicFront"/>
            <a:lightRig rig="threePt" dir="t"/>
          </a:scene3d>
          <a:sp3d>
            <a:bevelT w="114300" prst="artDeco"/>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a:ln w="0"/>
                <a:solidFill>
                  <a:schemeClr val="accent5">
                    <a:lumMod val="50000"/>
                  </a:schemeClr>
                </a:solidFill>
                <a:effectLst>
                  <a:outerShdw blurRad="38100" dist="25400" dir="5400000" algn="ctr" rotWithShape="0">
                    <a:srgbClr val="6E747A">
                      <a:alpha val="43000"/>
                    </a:srgbClr>
                  </a:outerShdw>
                </a:effectLst>
                <a:cs typeface="Calibri"/>
              </a:rPr>
              <a:t>KONAČNO  RJEŠENJE</a:t>
            </a:r>
          </a:p>
        </p:txBody>
      </p:sp>
    </p:spTree>
    <p:extLst>
      <p:ext uri="{BB962C8B-B14F-4D97-AF65-F5344CB8AC3E}">
        <p14:creationId xmlns:p14="http://schemas.microsoft.com/office/powerpoint/2010/main" val="41105044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2" restart="whenNotActive" fill="hold" evtFilter="cancelBubble" nodeType="interactiveSeq">
                <p:stCondLst>
                  <p:cond evt="onClick" delay="0">
                    <p:tgtEl>
                      <p:spTgt spid="2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8"/>
                                        </p:tgtEl>
                                      </p:cBhvr>
                                    </p:animEffect>
                                    <p:set>
                                      <p:cBhvr>
                                        <p:cTn id="3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8" restart="whenNotActive" fill="hold" evtFilter="cancelBubble" nodeType="interactiveSeq">
                <p:stCondLst>
                  <p:cond evt="onClick" delay="0">
                    <p:tgtEl>
                      <p:spTgt spid="2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9"/>
                                        </p:tgtEl>
                                      </p:cBhvr>
                                    </p:animEffect>
                                    <p:set>
                                      <p:cBhvr>
                                        <p:cTn id="4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44" restart="whenNotActive" fill="hold" evtFilter="cancelBubble" nodeType="interactiveSeq">
                <p:stCondLst>
                  <p:cond evt="onClick" delay="0">
                    <p:tgtEl>
                      <p:spTgt spid="30"/>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0"/>
                                        </p:tgtEl>
                                      </p:cBhvr>
                                    </p:animEffect>
                                    <p:set>
                                      <p:cBhvr>
                                        <p:cTn id="4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50" restart="whenNotActive" fill="hold" evtFilter="cancelBubble" nodeType="interactiveSeq">
                <p:stCondLst>
                  <p:cond evt="onClick" delay="0">
                    <p:tgtEl>
                      <p:spTgt spid="31"/>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31"/>
                                        </p:tgtEl>
                                      </p:cBhvr>
                                    </p:animEffect>
                                    <p:set>
                                      <p:cBhvr>
                                        <p:cTn id="5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32"/>
                                        </p:tgtEl>
                                      </p:cBhvr>
                                    </p:animEffect>
                                    <p:set>
                                      <p:cBhvr>
                                        <p:cTn id="6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62" restart="whenNotActive" fill="hold" evtFilter="cancelBubble" nodeType="interactiveSeq">
                <p:stCondLst>
                  <p:cond evt="onClick" delay="0">
                    <p:tgtEl>
                      <p:spTgt spid="4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41"/>
                                        </p:tgtEl>
                                      </p:cBhvr>
                                    </p:animEffect>
                                    <p:set>
                                      <p:cBhvr>
                                        <p:cTn id="6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68" restart="whenNotActive" fill="hold" evtFilter="cancelBubble" nodeType="interactiveSeq">
                <p:stCondLst>
                  <p:cond evt="onClick" delay="0">
                    <p:tgtEl>
                      <p:spTgt spid="33"/>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33"/>
                                        </p:tgtEl>
                                      </p:cBhvr>
                                    </p:animEffect>
                                    <p:set>
                                      <p:cBhvr>
                                        <p:cTn id="7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74" restart="whenNotActive" fill="hold" evtFilter="cancelBubble" nodeType="interactiveSeq">
                <p:stCondLst>
                  <p:cond evt="onClick" delay="0">
                    <p:tgtEl>
                      <p:spTgt spid="38"/>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38"/>
                                        </p:tgtEl>
                                      </p:cBhvr>
                                    </p:animEffect>
                                    <p:set>
                                      <p:cBhvr>
                                        <p:cTn id="79"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80" restart="whenNotActive" fill="hold" evtFilter="cancelBubble" nodeType="interactiveSeq">
                <p:stCondLst>
                  <p:cond evt="onClick" delay="0">
                    <p:tgtEl>
                      <p:spTgt spid="39"/>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39"/>
                                        </p:tgtEl>
                                      </p:cBhvr>
                                    </p:animEffect>
                                    <p:set>
                                      <p:cBhvr>
                                        <p:cTn id="85"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86" restart="whenNotActive" fill="hold" evtFilter="cancelBubble" nodeType="interactiveSeq">
                <p:stCondLst>
                  <p:cond evt="onClick" delay="0">
                    <p:tgtEl>
                      <p:spTgt spid="40"/>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40"/>
                                        </p:tgtEl>
                                      </p:cBhvr>
                                    </p:animEffect>
                                    <p:set>
                                      <p:cBhvr>
                                        <p:cTn id="91"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92" restart="whenNotActive" fill="hold" evtFilter="cancelBubble" nodeType="interactiveSeq">
                <p:stCondLst>
                  <p:cond evt="onClick" delay="0">
                    <p:tgtEl>
                      <p:spTgt spid="42"/>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42"/>
                                        </p:tgtEl>
                                      </p:cBhvr>
                                    </p:animEffect>
                                    <p:set>
                                      <p:cBhvr>
                                        <p:cTn id="97" dur="1" fill="hold">
                                          <p:stCondLst>
                                            <p:cond delay="499"/>
                                          </p:stCondLst>
                                        </p:cTn>
                                        <p:tgtEl>
                                          <p:spTgt spid="42"/>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42"/>
                  </p:tgtEl>
                </p:cond>
              </p:nextCondLst>
            </p:seq>
          </p:childTnLst>
        </p:cTn>
      </p:par>
    </p:tnLst>
    <p:bldLst>
      <p:bldP spid="19" grpId="0" animBg="1"/>
      <p:bldP spid="22" grpId="0" animBg="1"/>
      <p:bldP spid="23" grpId="0" animBg="1"/>
      <p:bldP spid="24" grpId="0" animBg="1"/>
      <p:bldP spid="25" grpId="0" animBg="1"/>
      <p:bldP spid="28" grpId="0" animBg="1"/>
      <p:bldP spid="29" grpId="0" animBg="1"/>
      <p:bldP spid="30" grpId="0" animBg="1"/>
      <p:bldP spid="31" grpId="0" animBg="1"/>
      <p:bldP spid="32" grpId="0" animBg="1"/>
      <p:bldP spid="33" grpId="0" animBg="1"/>
      <p:bldP spid="38" grpId="0" animBg="1"/>
      <p:bldP spid="39" grpId="0" animBg="1"/>
      <p:bldP spid="40" grpId="0" animBg="1"/>
      <p:bldP spid="41"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3370535-D23C-4D8A-8C36-58499B0DABBA}"/>
              </a:ext>
            </a:extLst>
          </p:cNvPr>
          <p:cNvSpPr>
            <a:spLocks noGrp="1"/>
          </p:cNvSpPr>
          <p:nvPr>
            <p:ph type="title"/>
          </p:nvPr>
        </p:nvSpPr>
        <p:spPr>
          <a:xfrm>
            <a:off x="2927648" y="1217375"/>
            <a:ext cx="6120680" cy="822849"/>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hr-HR" dirty="0">
                <a:solidFill>
                  <a:srgbClr val="0070C0"/>
                </a:solidFill>
                <a:latin typeface="Arial"/>
                <a:cs typeface="Arial"/>
              </a:rPr>
              <a:t>BODOVANJE IGRE</a:t>
            </a:r>
          </a:p>
        </p:txBody>
      </p:sp>
      <p:sp>
        <p:nvSpPr>
          <p:cNvPr id="3" name="Rezervirano mjesto sadržaja 2">
            <a:extLst>
              <a:ext uri="{FF2B5EF4-FFF2-40B4-BE49-F238E27FC236}">
                <a16:creationId xmlns:a16="http://schemas.microsoft.com/office/drawing/2014/main" id="{3F1F31BF-75F9-40C0-9417-E83C77133105}"/>
              </a:ext>
            </a:extLst>
          </p:cNvPr>
          <p:cNvSpPr>
            <a:spLocks noGrp="1"/>
          </p:cNvSpPr>
          <p:nvPr>
            <p:ph idx="1"/>
          </p:nvPr>
        </p:nvSpPr>
        <p:spPr>
          <a:xfrm>
            <a:off x="1055440" y="2564904"/>
            <a:ext cx="10541193" cy="2839073"/>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a:bodyPr>
          <a:lstStyle/>
          <a:p>
            <a:pPr marL="0" indent="0" algn="ctr">
              <a:buNone/>
            </a:pPr>
            <a:br>
              <a:rPr lang="hr-HR" dirty="0"/>
            </a:br>
            <a:br>
              <a:rPr lang="hr-HR" dirty="0"/>
            </a:br>
            <a:r>
              <a:rPr lang="hr-HR" dirty="0">
                <a:solidFill>
                  <a:srgbClr val="0070C0"/>
                </a:solidFill>
                <a:latin typeface="Arial"/>
                <a:cs typeface="Arial"/>
              </a:rPr>
              <a:t>Rješenje stupca donosi 5, a konačno rješenje 25 bodova koji se i jedni i drugi pribrajaju ukupnomu zbroju. Stanje bodova na kraju igre pokazuje tko je pobjednik.</a:t>
            </a:r>
            <a:br>
              <a:rPr lang="hr-HR" dirty="0">
                <a:latin typeface="Arial" panose="020B0604020202020204" pitchFamily="34" charset="0"/>
                <a:cs typeface="Arial" panose="020B0604020202020204" pitchFamily="34" charset="0"/>
              </a:rPr>
            </a:br>
            <a:endParaRPr lang="hr-HR"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5602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FC7AA3B-7705-4E02-9C36-6628AB729085}"/>
              </a:ext>
            </a:extLst>
          </p:cNvPr>
          <p:cNvSpPr>
            <a:spLocks noGrp="1"/>
          </p:cNvSpPr>
          <p:nvPr>
            <p:ph type="title"/>
          </p:nvPr>
        </p:nvSpPr>
        <p:spPr>
          <a:xfrm>
            <a:off x="1055440" y="1988840"/>
            <a:ext cx="10515600" cy="1325563"/>
          </a:xfrm>
        </p:spPr>
        <p:txBody>
          <a:bodyPr>
            <a:normAutofit fontScale="90000"/>
          </a:bodyPr>
          <a:lstStyle/>
          <a:p>
            <a:pPr algn="ctr"/>
            <a:r>
              <a:rPr lang="hr-HR" dirty="0">
                <a:latin typeface="Segoe UI Semilight"/>
                <a:cs typeface="Segoe UI Semilight"/>
              </a:rPr>
              <a:t>Kako kreirati igru asocijacije </a:t>
            </a:r>
            <a:br>
              <a:rPr lang="hr-HR" dirty="0"/>
            </a:br>
            <a:r>
              <a:rPr lang="hr-HR" dirty="0">
                <a:latin typeface="Segoe UI Semilight"/>
                <a:cs typeface="Segoe UI Semilight"/>
              </a:rPr>
              <a:t>s pomoću PowerPointa?</a:t>
            </a:r>
          </a:p>
        </p:txBody>
      </p:sp>
    </p:spTree>
    <p:extLst>
      <p:ext uri="{BB962C8B-B14F-4D97-AF65-F5344CB8AC3E}">
        <p14:creationId xmlns:p14="http://schemas.microsoft.com/office/powerpoint/2010/main" val="129991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avokutnik 6">
            <a:extLst>
              <a:ext uri="{FF2B5EF4-FFF2-40B4-BE49-F238E27FC236}">
                <a16:creationId xmlns:a16="http://schemas.microsoft.com/office/drawing/2014/main" id="{1E1E7E0C-8708-43B7-A24A-1291DEE4860A}"/>
              </a:ext>
            </a:extLst>
          </p:cNvPr>
          <p:cNvSpPr/>
          <p:nvPr/>
        </p:nvSpPr>
        <p:spPr>
          <a:xfrm>
            <a:off x="1487488" y="764704"/>
            <a:ext cx="4401088" cy="1900841"/>
          </a:xfrm>
          <a:prstGeom prst="rect">
            <a:avLst/>
          </a:prstGeom>
        </p:spPr>
        <p:txBody>
          <a:bodyPr wrap="square">
            <a:spAutoFit/>
          </a:bodyPr>
          <a:lstStyle/>
          <a:p>
            <a:pPr marL="128270" indent="-6350" algn="ctr">
              <a:lnSpc>
                <a:spcPct val="107000"/>
              </a:lnSpc>
              <a:spcAft>
                <a:spcPts val="955"/>
              </a:spcAft>
            </a:pPr>
            <a:r>
              <a:rPr lang="hr-HR" sz="2400" dirty="0">
                <a:solidFill>
                  <a:srgbClr val="000000"/>
                </a:solidFill>
                <a:latin typeface="Verdana" panose="020B0604030504040204" pitchFamily="34" charset="0"/>
                <a:ea typeface="Verdana" panose="020B0604030504040204" pitchFamily="34" charset="0"/>
                <a:cs typeface="Verdana" panose="020B0604030504040204" pitchFamily="34" charset="0"/>
              </a:rPr>
              <a:t>IGRA ASOCIJACIJE</a:t>
            </a:r>
          </a:p>
          <a:p>
            <a:pPr marL="128270" indent="-6350" algn="ctr">
              <a:lnSpc>
                <a:spcPct val="107000"/>
              </a:lnSpc>
              <a:spcAft>
                <a:spcPts val="955"/>
              </a:spcAft>
            </a:pPr>
            <a:endParaRPr lang="hr-HR"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7620" indent="-6350">
              <a:lnSpc>
                <a:spcPct val="105000"/>
              </a:lnSpc>
              <a:spcAft>
                <a:spcPts val="50"/>
              </a:spcAft>
            </a:pPr>
            <a:r>
              <a:rPr lang="hr-HR" b="1" dirty="0">
                <a:solidFill>
                  <a:srgbClr val="000000"/>
                </a:solidFill>
                <a:latin typeface="Verdana" panose="020B0604030504040204" pitchFamily="34" charset="0"/>
                <a:ea typeface="Verdana" panose="020B0604030504040204" pitchFamily="34" charset="0"/>
                <a:cs typeface="Verdana" panose="020B0604030504040204" pitchFamily="34" charset="0"/>
              </a:rPr>
              <a:t>1. </a:t>
            </a:r>
            <a:r>
              <a:rPr lang="hr-HR" dirty="0">
                <a:solidFill>
                  <a:srgbClr val="000000"/>
                </a:solidFill>
                <a:latin typeface="Verdana" panose="020B0604030504040204" pitchFamily="34" charset="0"/>
                <a:ea typeface="Verdana" panose="020B0604030504040204" pitchFamily="34" charset="0"/>
                <a:cs typeface="Verdana" panose="020B0604030504040204" pitchFamily="34" charset="0"/>
              </a:rPr>
              <a:t>Pokreni program MS PowerPoint i otvori novu prezentaciju.</a:t>
            </a:r>
          </a:p>
          <a:p>
            <a:pPr marL="7620" indent="-6350">
              <a:lnSpc>
                <a:spcPct val="105000"/>
              </a:lnSpc>
              <a:spcAft>
                <a:spcPts val="50"/>
              </a:spcAft>
            </a:pPr>
            <a:r>
              <a:rPr lang="hr-HR" b="1" dirty="0">
                <a:solidFill>
                  <a:srgbClr val="000000"/>
                </a:solidFill>
                <a:latin typeface="Verdana" panose="020B0604030504040204" pitchFamily="34" charset="0"/>
                <a:ea typeface="Verdana" panose="020B0604030504040204" pitchFamily="34" charset="0"/>
                <a:cs typeface="Verdana" panose="020B0604030504040204" pitchFamily="34" charset="0"/>
              </a:rPr>
              <a:t>2. </a:t>
            </a:r>
            <a:r>
              <a:rPr lang="hr-HR" dirty="0">
                <a:solidFill>
                  <a:srgbClr val="000000"/>
                </a:solidFill>
                <a:latin typeface="Verdana" panose="020B0604030504040204" pitchFamily="34" charset="0"/>
                <a:ea typeface="Verdana" panose="020B0604030504040204" pitchFamily="34" charset="0"/>
                <a:cs typeface="Verdana" panose="020B0604030504040204" pitchFamily="34" charset="0"/>
              </a:rPr>
              <a:t>Oblikuj naslovni slajd.</a:t>
            </a:r>
          </a:p>
        </p:txBody>
      </p:sp>
      <p:pic>
        <p:nvPicPr>
          <p:cNvPr id="8" name="Slika 7">
            <a:extLst>
              <a:ext uri="{FF2B5EF4-FFF2-40B4-BE49-F238E27FC236}">
                <a16:creationId xmlns:a16="http://schemas.microsoft.com/office/drawing/2014/main" id="{50B93EAC-9C3D-4E84-B8ED-05134C4CC886}"/>
              </a:ext>
            </a:extLst>
          </p:cNvPr>
          <p:cNvPicPr>
            <a:picLocks noChangeAspect="1"/>
          </p:cNvPicPr>
          <p:nvPr/>
        </p:nvPicPr>
        <p:blipFill>
          <a:blip r:embed="rId3"/>
          <a:stretch>
            <a:fillRect/>
          </a:stretch>
        </p:blipFill>
        <p:spPr>
          <a:xfrm>
            <a:off x="6816080" y="513790"/>
            <a:ext cx="4844324" cy="2742354"/>
          </a:xfrm>
          <a:prstGeom prst="rect">
            <a:avLst/>
          </a:prstGeom>
        </p:spPr>
      </p:pic>
      <p:sp>
        <p:nvSpPr>
          <p:cNvPr id="9" name="Pravokutnik 8">
            <a:extLst>
              <a:ext uri="{FF2B5EF4-FFF2-40B4-BE49-F238E27FC236}">
                <a16:creationId xmlns:a16="http://schemas.microsoft.com/office/drawing/2014/main" id="{CA5C3126-BD45-426E-9C3C-AA5628F315E2}"/>
              </a:ext>
            </a:extLst>
          </p:cNvPr>
          <p:cNvSpPr/>
          <p:nvPr/>
        </p:nvSpPr>
        <p:spPr>
          <a:xfrm>
            <a:off x="1501398" y="3645024"/>
            <a:ext cx="5040560" cy="1838196"/>
          </a:xfrm>
          <a:prstGeom prst="rect">
            <a:avLst/>
          </a:prstGeom>
        </p:spPr>
        <p:txBody>
          <a:bodyPr wrap="square">
            <a:spAutoFit/>
          </a:bodyPr>
          <a:lstStyle/>
          <a:p>
            <a:pPr marL="7620" indent="-6350">
              <a:lnSpc>
                <a:spcPct val="105000"/>
              </a:lnSpc>
              <a:spcAft>
                <a:spcPts val="50"/>
              </a:spcAft>
              <a:tabLst>
                <a:tab pos="4835525" algn="ctr"/>
              </a:tabLst>
            </a:pPr>
            <a:r>
              <a:rPr lang="hr-HR" b="1" dirty="0">
                <a:solidFill>
                  <a:srgbClr val="000000"/>
                </a:solidFill>
                <a:latin typeface="Verdana" panose="020B0604030504040204" pitchFamily="34" charset="0"/>
                <a:ea typeface="Verdana" panose="020B0604030504040204" pitchFamily="34" charset="0"/>
                <a:cs typeface="Verdana" panose="020B0604030504040204" pitchFamily="34" charset="0"/>
              </a:rPr>
              <a:t>3. </a:t>
            </a:r>
            <a:r>
              <a:rPr lang="hr-HR" dirty="0">
                <a:solidFill>
                  <a:srgbClr val="000000"/>
                </a:solidFill>
                <a:latin typeface="Verdana" panose="020B0604030504040204" pitchFamily="34" charset="0"/>
                <a:ea typeface="Verdana" panose="020B0604030504040204" pitchFamily="34" charset="0"/>
                <a:cs typeface="Verdana" panose="020B0604030504040204" pitchFamily="34" charset="0"/>
              </a:rPr>
              <a:t>Umetni novi prazni slajd iza naslovnog slajda.</a:t>
            </a:r>
          </a:p>
          <a:p>
            <a:pPr marL="7620" indent="-6350">
              <a:lnSpc>
                <a:spcPct val="105000"/>
              </a:lnSpc>
              <a:spcAft>
                <a:spcPts val="50"/>
              </a:spcAft>
              <a:tabLst>
                <a:tab pos="4835525" algn="ctr"/>
              </a:tabLst>
            </a:pPr>
            <a:r>
              <a:rPr lang="hr-HR" b="1" dirty="0">
                <a:solidFill>
                  <a:srgbClr val="000000"/>
                </a:solidFill>
                <a:latin typeface="Verdana" panose="020B0604030504040204" pitchFamily="34" charset="0"/>
                <a:ea typeface="Verdana" panose="020B0604030504040204" pitchFamily="34" charset="0"/>
                <a:cs typeface="Verdana" panose="020B0604030504040204" pitchFamily="34" charset="0"/>
              </a:rPr>
              <a:t>4.</a:t>
            </a:r>
            <a:r>
              <a:rPr lang="hr-HR" dirty="0">
                <a:solidFill>
                  <a:srgbClr val="000000"/>
                </a:solidFill>
                <a:latin typeface="Verdana" panose="020B0604030504040204" pitchFamily="34" charset="0"/>
                <a:ea typeface="Verdana" panose="020B0604030504040204" pitchFamily="34" charset="0"/>
                <a:cs typeface="Verdana" panose="020B0604030504040204" pitchFamily="34" charset="0"/>
              </a:rPr>
              <a:t> Na slajd umetni tablicu 3 stupcax6 redaka.</a:t>
            </a:r>
          </a:p>
          <a:p>
            <a:pPr marL="7620" indent="-6350">
              <a:lnSpc>
                <a:spcPct val="105000"/>
              </a:lnSpc>
              <a:spcAft>
                <a:spcPts val="50"/>
              </a:spcAft>
              <a:tabLst>
                <a:tab pos="4835525" algn="ctr"/>
              </a:tabLst>
            </a:pPr>
            <a:r>
              <a:rPr lang="hr-HR" b="1" dirty="0">
                <a:solidFill>
                  <a:srgbClr val="000000"/>
                </a:solidFill>
                <a:latin typeface="Verdana" panose="020B0604030504040204" pitchFamily="34" charset="0"/>
                <a:ea typeface="Verdana" panose="020B0604030504040204" pitchFamily="34" charset="0"/>
                <a:cs typeface="Verdana" panose="020B0604030504040204" pitchFamily="34" charset="0"/>
              </a:rPr>
              <a:t>5.</a:t>
            </a:r>
            <a:r>
              <a:rPr lang="hr-HR" dirty="0">
                <a:solidFill>
                  <a:srgbClr val="000000"/>
                </a:solidFill>
                <a:latin typeface="Verdana" panose="020B0604030504040204" pitchFamily="34" charset="0"/>
                <a:ea typeface="Verdana" panose="020B0604030504040204" pitchFamily="34" charset="0"/>
                <a:cs typeface="Verdana" panose="020B0604030504040204" pitchFamily="34" charset="0"/>
              </a:rPr>
              <a:t> Upiši pojmove u ćelije tablice počevši od konačnog rješenja.</a:t>
            </a:r>
          </a:p>
        </p:txBody>
      </p:sp>
      <p:pic>
        <p:nvPicPr>
          <p:cNvPr id="10" name="Slika 9">
            <a:extLst>
              <a:ext uri="{FF2B5EF4-FFF2-40B4-BE49-F238E27FC236}">
                <a16:creationId xmlns:a16="http://schemas.microsoft.com/office/drawing/2014/main" id="{321D43E2-3C29-4E11-8160-7BC86B1F110D}"/>
              </a:ext>
            </a:extLst>
          </p:cNvPr>
          <p:cNvPicPr>
            <a:picLocks noChangeAspect="1"/>
          </p:cNvPicPr>
          <p:nvPr/>
        </p:nvPicPr>
        <p:blipFill>
          <a:blip r:embed="rId4"/>
          <a:stretch>
            <a:fillRect/>
          </a:stretch>
        </p:blipFill>
        <p:spPr>
          <a:xfrm>
            <a:off x="6672064" y="3610324"/>
            <a:ext cx="4988340" cy="2856798"/>
          </a:xfrm>
          <a:prstGeom prst="rect">
            <a:avLst/>
          </a:prstGeom>
        </p:spPr>
      </p:pic>
    </p:spTree>
    <p:extLst>
      <p:ext uri="{BB962C8B-B14F-4D97-AF65-F5344CB8AC3E}">
        <p14:creationId xmlns:p14="http://schemas.microsoft.com/office/powerpoint/2010/main" val="3547585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a:extLst>
              <a:ext uri="{FF2B5EF4-FFF2-40B4-BE49-F238E27FC236}">
                <a16:creationId xmlns:a16="http://schemas.microsoft.com/office/drawing/2014/main" id="{17C455BF-7B59-484C-8E02-8C870C3F4DF8}"/>
              </a:ext>
            </a:extLst>
          </p:cNvPr>
          <p:cNvSpPr/>
          <p:nvPr/>
        </p:nvSpPr>
        <p:spPr>
          <a:xfrm>
            <a:off x="1343472" y="548680"/>
            <a:ext cx="6096000" cy="646331"/>
          </a:xfrm>
          <a:prstGeom prst="rect">
            <a:avLst/>
          </a:prstGeom>
        </p:spPr>
        <p:txBody>
          <a:bodyPr>
            <a:spAutoFit/>
          </a:bodyPr>
          <a:lstStyle/>
          <a:p>
            <a:r>
              <a:rPr lang="hr-HR" b="1" dirty="0">
                <a:solidFill>
                  <a:srgbClr val="000000"/>
                </a:solidFill>
                <a:latin typeface="Verdana" panose="020B0604030504040204" pitchFamily="34" charset="0"/>
                <a:ea typeface="Verdana" panose="020B0604030504040204" pitchFamily="34" charset="0"/>
                <a:cs typeface="Verdana" panose="020B0604030504040204" pitchFamily="34" charset="0"/>
              </a:rPr>
              <a:t>6.</a:t>
            </a:r>
            <a:r>
              <a:rPr lang="hr-HR" dirty="0">
                <a:solidFill>
                  <a:srgbClr val="000000"/>
                </a:solidFill>
                <a:latin typeface="Verdana" panose="020B0604030504040204" pitchFamily="34" charset="0"/>
                <a:ea typeface="Verdana" panose="020B0604030504040204" pitchFamily="34" charset="0"/>
                <a:cs typeface="Verdana" panose="020B0604030504040204" pitchFamily="34" charset="0"/>
              </a:rPr>
              <a:t>"Sakrij" prvo polje oblikom (koristi izbornik UMETANJE –&gt; OBLICI, umetni oblik pravokutnika</a:t>
            </a:r>
            <a:endParaRPr lang="hr-HR" dirty="0"/>
          </a:p>
        </p:txBody>
      </p:sp>
      <p:pic>
        <p:nvPicPr>
          <p:cNvPr id="4" name="Slika 3">
            <a:extLst>
              <a:ext uri="{FF2B5EF4-FFF2-40B4-BE49-F238E27FC236}">
                <a16:creationId xmlns:a16="http://schemas.microsoft.com/office/drawing/2014/main" id="{256A489D-499D-437D-BEE4-77CDD2EDCB11}"/>
              </a:ext>
            </a:extLst>
          </p:cNvPr>
          <p:cNvPicPr/>
          <p:nvPr/>
        </p:nvPicPr>
        <p:blipFill rotWithShape="1">
          <a:blip r:embed="rId2" cstate="email">
            <a:extLst>
              <a:ext uri="{28A0092B-C50C-407E-A947-70E740481C1C}">
                <a14:useLocalDpi xmlns:a14="http://schemas.microsoft.com/office/drawing/2010/main" val="0"/>
              </a:ext>
            </a:extLst>
          </a:blip>
          <a:srcRect/>
          <a:stretch/>
        </p:blipFill>
        <p:spPr bwMode="auto">
          <a:xfrm>
            <a:off x="1542067" y="1459499"/>
            <a:ext cx="4536504" cy="3212494"/>
          </a:xfrm>
          <a:prstGeom prst="rect">
            <a:avLst/>
          </a:prstGeom>
          <a:ln>
            <a:noFill/>
          </a:ln>
          <a:extLst>
            <a:ext uri="{53640926-AAD7-44D8-BBD7-CCE9431645EC}">
              <a14:shadowObscured xmlns:a14="http://schemas.microsoft.com/office/drawing/2010/main"/>
            </a:ext>
          </a:extLst>
        </p:spPr>
      </p:pic>
      <p:pic>
        <p:nvPicPr>
          <p:cNvPr id="5" name="Slika 4">
            <a:extLst>
              <a:ext uri="{FF2B5EF4-FFF2-40B4-BE49-F238E27FC236}">
                <a16:creationId xmlns:a16="http://schemas.microsoft.com/office/drawing/2014/main" id="{08BA0F2E-91EE-4037-B1E5-C987D7FBAB93}"/>
              </a:ext>
            </a:extLst>
          </p:cNvPr>
          <p:cNvPicPr/>
          <p:nvPr/>
        </p:nvPicPr>
        <p:blipFill rotWithShape="1">
          <a:blip r:embed="rId3" cstate="email">
            <a:extLst>
              <a:ext uri="{28A0092B-C50C-407E-A947-70E740481C1C}">
                <a14:useLocalDpi xmlns:a14="http://schemas.microsoft.com/office/drawing/2010/main" val="0"/>
              </a:ext>
            </a:extLst>
          </a:blip>
          <a:srcRect/>
          <a:stretch/>
        </p:blipFill>
        <p:spPr bwMode="auto">
          <a:xfrm>
            <a:off x="5598200" y="3080849"/>
            <a:ext cx="6144578" cy="32124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58574816"/>
      </p:ext>
    </p:extLst>
  </p:cSld>
  <p:clrMapOvr>
    <a:masterClrMapping/>
  </p:clrMapOvr>
</p:sld>
</file>

<file path=ppt/theme/theme1.xml><?xml version="1.0" encoding="utf-8"?>
<a:theme xmlns:a="http://schemas.openxmlformats.org/drawingml/2006/main" name="Theme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3" id="{5610D1D3-D29F-4FBF-B833-68BC22585F07}" vid="{09EF8C6F-E890-41AF-8CEC-C03A85828729}"/>
    </a:ext>
  </a:extLst>
</a:theme>
</file>

<file path=ppt/theme/theme2.xml><?xml version="1.0" encoding="utf-8"?>
<a:theme xmlns:a="http://schemas.openxmlformats.org/drawingml/2006/main" name="Značka">
  <a:themeElements>
    <a:clrScheme name="Značka">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Značka">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Značka">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2B645863A9A644AC0F5DF9843623BA" ma:contentTypeVersion="7" ma:contentTypeDescription="Create a new document." ma:contentTypeScope="" ma:versionID="a94792ec7046bb6ee99a7ae0ccedcd79">
  <xsd:schema xmlns:xsd="http://www.w3.org/2001/XMLSchema" xmlns:xs="http://www.w3.org/2001/XMLSchema" xmlns:p="http://schemas.microsoft.com/office/2006/metadata/properties" xmlns:ns2="fe5bea7e-3616-41dc-8fa0-d5e0ae377d0b" targetNamespace="http://schemas.microsoft.com/office/2006/metadata/properties" ma:root="true" ma:fieldsID="c68193f4adebb3e337eff1a40e808b3d" ns2:_="">
    <xsd:import namespace="fe5bea7e-3616-41dc-8fa0-d5e0ae377d0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5bea7e-3616-41dc-8fa0-d5e0ae377d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868528-505A-4537-8E58-6583D9A46A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5bea7e-3616-41dc-8fa0-d5e0ae377d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EF3B4E-465E-4910-BBFC-21BA53FE8852}">
  <ds:schemaRefs>
    <ds:schemaRef ds:uri="http://schemas.microsoft.com/sharepoint/v3/contenttype/forms"/>
  </ds:schemaRefs>
</ds:datastoreItem>
</file>

<file path=customXml/itemProps3.xml><?xml version="1.0" encoding="utf-8"?>
<ds:datastoreItem xmlns:ds="http://schemas.openxmlformats.org/officeDocument/2006/customXml" ds:itemID="{1E9CE37B-1A29-4047-8CF4-334022DB6B84}">
  <ds:schemaRefs>
    <ds:schemaRef ds:uri="http://schemas.openxmlformats.org/package/2006/metadata/core-properties"/>
    <ds:schemaRef ds:uri="http://purl.org/dc/elements/1.1/"/>
    <ds:schemaRef ds:uri="http://schemas.microsoft.com/office/infopath/2007/PartnerControls"/>
    <ds:schemaRef ds:uri="http://www.w3.org/XML/1998/namespace"/>
    <ds:schemaRef ds:uri="http://schemas.microsoft.com/office/2006/documentManagement/types"/>
    <ds:schemaRef ds:uri="http://purl.org/dc/dcmitype/"/>
    <ds:schemaRef ds:uri="fe5bea7e-3616-41dc-8fa0-d5e0ae377d0b"/>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764</Words>
  <Application>Microsoft Office PowerPoint</Application>
  <PresentationFormat>Široki zaslon</PresentationFormat>
  <Paragraphs>111</Paragraphs>
  <Slides>17</Slides>
  <Notes>6</Notes>
  <HiddenSlides>0</HiddenSlides>
  <MMClips>0</MMClips>
  <ScaleCrop>false</ScaleCrop>
  <HeadingPairs>
    <vt:vector size="6" baseType="variant">
      <vt:variant>
        <vt:lpstr>Korišteni fontovi</vt:lpstr>
      </vt:variant>
      <vt:variant>
        <vt:i4>8</vt:i4>
      </vt:variant>
      <vt:variant>
        <vt:lpstr>Tema</vt:lpstr>
      </vt:variant>
      <vt:variant>
        <vt:i4>2</vt:i4>
      </vt:variant>
      <vt:variant>
        <vt:lpstr>Naslovi slajdova</vt:lpstr>
      </vt:variant>
      <vt:variant>
        <vt:i4>17</vt:i4>
      </vt:variant>
    </vt:vector>
  </HeadingPairs>
  <TitlesOfParts>
    <vt:vector size="27" baseType="lpstr">
      <vt:lpstr>Arial</vt:lpstr>
      <vt:lpstr>Calibri</vt:lpstr>
      <vt:lpstr>Calibri Light</vt:lpstr>
      <vt:lpstr>Gill Sans MT</vt:lpstr>
      <vt:lpstr>Impact</vt:lpstr>
      <vt:lpstr>Segoe UI Semilight</vt:lpstr>
      <vt:lpstr>Times New Roman</vt:lpstr>
      <vt:lpstr>Verdana</vt:lpstr>
      <vt:lpstr>Theme3</vt:lpstr>
      <vt:lpstr>Značka</vt:lpstr>
      <vt:lpstr>PowerPoint prezentacija</vt:lpstr>
      <vt:lpstr>PowerPoint prezentacija</vt:lpstr>
      <vt:lpstr>IGRA  ASOCIJACIJE</vt:lpstr>
      <vt:lpstr>Tablica za igru asocijacije može izgledati ovako:</vt:lpstr>
      <vt:lpstr>PowerPoint prezentacija</vt:lpstr>
      <vt:lpstr>BODOVANJE IGRE</vt:lpstr>
      <vt:lpstr>Kako kreirati igru asocijacije  s pomoću PowerPointa?</vt:lpstr>
      <vt:lpstr>PowerPoint prezentacija</vt:lpstr>
      <vt:lpstr>PowerPoint prezentacija</vt:lpstr>
      <vt:lpstr>PowerPoint prezentacija</vt:lpstr>
      <vt:lpstr>PowerPoint prezentacija</vt:lpstr>
      <vt:lpstr>PowerPoint prezentacija</vt:lpstr>
      <vt:lpstr>PowerPoint prezentacija</vt:lpstr>
      <vt:lpstr>Zadatak za samostalni rad</vt:lpstr>
      <vt:lpstr> VRŠNJAČKO VREDNOVANJE   </vt:lpstr>
      <vt:lpstr>PowerPoint prezentacija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
  <cp:keywords/>
  <cp:lastModifiedBy/>
  <cp:revision>74</cp:revision>
  <dcterms:created xsi:type="dcterms:W3CDTF">2017-12-15T12:14:31Z</dcterms:created>
  <dcterms:modified xsi:type="dcterms:W3CDTF">2024-06-14T18:10:27Z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TC016745579991</vt:lpwstr>
  </property>
  <property fmtid="{D5CDD505-2E9C-101B-9397-08002B2CF9AE}" pid="3" name="ContentTypeId">
    <vt:lpwstr>0x010100582B645863A9A644AC0F5DF9843623BA</vt:lpwstr>
  </property>
</Properties>
</file>