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4"/>
    <p:sldMasterId id="2147483665" r:id="rId5"/>
  </p:sldMasterIdLst>
  <p:notesMasterIdLst>
    <p:notesMasterId r:id="rId27"/>
  </p:notesMasterIdLst>
  <p:sldIdLst>
    <p:sldId id="266" r:id="rId6"/>
    <p:sldId id="279" r:id="rId7"/>
    <p:sldId id="299" r:id="rId8"/>
    <p:sldId id="300" r:id="rId9"/>
    <p:sldId id="301" r:id="rId10"/>
    <p:sldId id="303" r:id="rId11"/>
    <p:sldId id="302" r:id="rId12"/>
    <p:sldId id="307" r:id="rId13"/>
    <p:sldId id="315" r:id="rId14"/>
    <p:sldId id="308" r:id="rId15"/>
    <p:sldId id="309" r:id="rId16"/>
    <p:sldId id="304" r:id="rId17"/>
    <p:sldId id="311" r:id="rId18"/>
    <p:sldId id="310" r:id="rId19"/>
    <p:sldId id="305" r:id="rId20"/>
    <p:sldId id="312" r:id="rId21"/>
    <p:sldId id="313" r:id="rId22"/>
    <p:sldId id="314" r:id="rId23"/>
    <p:sldId id="316" r:id="rId24"/>
    <p:sldId id="317" r:id="rId25"/>
    <p:sldId id="31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bel" initials="Lo" lastIdx="2" clrIdx="0">
    <p:extLst>
      <p:ext uri="{19B8F6BF-5375-455C-9EA6-DF929625EA0E}">
        <p15:presenceInfo xmlns:p15="http://schemas.microsoft.com/office/powerpoint/2012/main" userId="S::lfilipic_ihjj.hr#ext#@carnet.onmicrosoft.com::a13a0cad-c2f5-4ce4-9ca4-6d8190b3c5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F4CFA6"/>
    <a:srgbClr val="CCFFCC"/>
    <a:srgbClr val="EC7E24"/>
    <a:srgbClr val="9ADFF8"/>
    <a:srgbClr val="A5E3F9"/>
    <a:srgbClr val="BCEAFA"/>
    <a:srgbClr val="D5E7FB"/>
    <a:srgbClr val="F0771C"/>
    <a:srgbClr val="EDE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ila, s rešetkom tablic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86" autoAdjust="0"/>
    <p:restoredTop sz="89539" autoAdjust="0"/>
  </p:normalViewPr>
  <p:slideViewPr>
    <p:cSldViewPr snapToGrid="0">
      <p:cViewPr varScale="1">
        <p:scale>
          <a:sx n="73" d="100"/>
          <a:sy n="73" d="100"/>
        </p:scale>
        <p:origin x="127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A3C4D-20BC-49BA-A6A2-7474D3409DF1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90948-2889-4311-A898-D8F9A3A4B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63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28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0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Jeste li čuli za e-knjige?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9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Htjeli ste napraviti e-knjigu koja bi sadržavala upute kako nešto napraviti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kreirati  razredni godišnjak, slikovnicu, napraviti prikaz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lektirnog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naslova ili knjige koju ste pročitali. Trebao vam je alat koji bi imao mogućnost dodavanja teksta, fotografija, audio i video sadržaja. Imali ste dobru ideju ali niste bili sigurni  koji digitalni alat koristiti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 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Book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digitalni alat koji ima sve što vam treba. Ako sudjelujete u projektima,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BookCreator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najbolji alat za kreiranje brošura, vodiča ili zbirki pokusa. </a:t>
            </a:r>
            <a:r>
              <a:rPr lang="hr-H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Svoju e-knjigu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možete preuzeti u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ePub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formatu ili je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podjeliti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mreži. 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07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170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84760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040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119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329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964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238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7482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983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661600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77825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93162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469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989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040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7745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62DA6491-5B83-458A-9744-A9C3072CBC8A}"/>
              </a:ext>
            </a:extLst>
          </p:cNvPr>
          <p:cNvSpPr/>
          <p:nvPr/>
        </p:nvSpPr>
        <p:spPr>
          <a:xfrm>
            <a:off x="1342103" y="1284964"/>
            <a:ext cx="9507794" cy="34778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hr-HR" sz="3600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Informatika, 6. razred</a:t>
            </a:r>
          </a:p>
          <a:p>
            <a:pPr algn="ctr"/>
            <a:br>
              <a:rPr lang="hr-HR" sz="3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hr-HR" sz="4000" b="1" dirty="0" err="1">
                <a:solidFill>
                  <a:srgbClr val="0070C0"/>
                </a:solidFill>
                <a:latin typeface="Segoe UI Semilight"/>
                <a:cs typeface="Segoe UI Semilight"/>
              </a:rPr>
              <a:t>BookCreator</a:t>
            </a:r>
            <a:r>
              <a:rPr lang="hr-HR" sz="4000" b="1" dirty="0">
                <a:solidFill>
                  <a:srgbClr val="0070C0"/>
                </a:solidFill>
                <a:latin typeface="Segoe UI Semilight"/>
                <a:cs typeface="Segoe UI Semilight"/>
              </a:rPr>
              <a:t> – stvaram mrežnu knjigu </a:t>
            </a:r>
            <a:br>
              <a:rPr lang="hr-HR" sz="3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endParaRPr lang="hr-HR" sz="3600" dirty="0">
              <a:solidFill>
                <a:srgbClr val="0070C0"/>
              </a:solidFill>
              <a:latin typeface="Segoe UI Semilight"/>
              <a:cs typeface="Segoe UI Semilight"/>
            </a:endParaRPr>
          </a:p>
          <a:p>
            <a:pPr algn="ctr"/>
            <a:endParaRPr lang="hr-HR" sz="3600" dirty="0">
              <a:solidFill>
                <a:srgbClr val="0070C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hr-HR" sz="3600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Učiteljica: Blaženka Knežević</a:t>
            </a:r>
          </a:p>
        </p:txBody>
      </p:sp>
    </p:spTree>
    <p:extLst>
      <p:ext uri="{BB962C8B-B14F-4D97-AF65-F5344CB8AC3E}">
        <p14:creationId xmlns:p14="http://schemas.microsoft.com/office/powerpoint/2010/main" val="364298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89"/>
    </mc:Choice>
    <mc:Fallback xmlns="">
      <p:transition spd="slow" advTm="1948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3275807A-F9D8-43E5-A09D-1FCCC3574084}"/>
              </a:ext>
            </a:extLst>
          </p:cNvPr>
          <p:cNvSpPr/>
          <p:nvPr/>
        </p:nvSpPr>
        <p:spPr>
          <a:xfrm>
            <a:off x="2120285" y="843531"/>
            <a:ext cx="8241724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hr-HR" sz="4000" dirty="0">
                <a:solidFill>
                  <a:srgbClr val="0070C0"/>
                </a:solidFill>
                <a:latin typeface="Arial"/>
                <a:cs typeface="Arial"/>
              </a:rPr>
              <a:t>Stvaranje e-knjige u </a:t>
            </a:r>
            <a:r>
              <a:rPr lang="hr-HR" sz="4000" dirty="0" err="1">
                <a:solidFill>
                  <a:srgbClr val="0070C0"/>
                </a:solidFill>
                <a:latin typeface="Arial"/>
                <a:cs typeface="Arial"/>
              </a:rPr>
              <a:t>BookCreatoru</a:t>
            </a:r>
            <a:endParaRPr lang="hr-HR" sz="40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730576DE-AEAC-424A-AAB7-C773AD9CFD36}"/>
              </a:ext>
            </a:extLst>
          </p:cNvPr>
          <p:cNvSpPr/>
          <p:nvPr/>
        </p:nvSpPr>
        <p:spPr>
          <a:xfrm>
            <a:off x="588456" y="1978473"/>
            <a:ext cx="282320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 anchor="t">
            <a:spAutoFit/>
          </a:bodyPr>
          <a:lstStyle/>
          <a:p>
            <a:pPr fontAlgn="base">
              <a:buFont typeface="+mj-lt"/>
              <a:buAutoNum type="arabicPeriod"/>
            </a:pPr>
            <a:r>
              <a:rPr lang="hr-HR" sz="2000" dirty="0">
                <a:solidFill>
                  <a:srgbClr val="000000"/>
                </a:solidFill>
                <a:latin typeface="Arial"/>
                <a:cs typeface="Arial"/>
              </a:rPr>
              <a:t>kliknuti na New </a:t>
            </a:r>
            <a:r>
              <a:rPr lang="hr-HR" sz="2000" dirty="0" err="1">
                <a:solidFill>
                  <a:srgbClr val="000000"/>
                </a:solidFill>
                <a:latin typeface="Arial"/>
                <a:cs typeface="Arial"/>
              </a:rPr>
              <a:t>Book</a:t>
            </a:r>
            <a:endParaRPr lang="hr-HR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47644B6-690C-4713-B3DC-6BFADE05F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91" y="2900652"/>
            <a:ext cx="2903801" cy="1578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18;p18">
            <a:extLst>
              <a:ext uri="{FF2B5EF4-FFF2-40B4-BE49-F238E27FC236}">
                <a16:creationId xmlns:a16="http://schemas.microsoft.com/office/drawing/2014/main" id="{0015E65C-04B1-42D5-8ADB-012F4B3ED719}"/>
              </a:ext>
            </a:extLst>
          </p:cNvPr>
          <p:cNvSpPr txBox="1"/>
          <p:nvPr/>
        </p:nvSpPr>
        <p:spPr>
          <a:xfrm>
            <a:off x="5002861" y="1972282"/>
            <a:ext cx="2767690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2000" dirty="0">
                <a:latin typeface="Arial" panose="020B0604020202020204" pitchFamily="34" charset="0"/>
                <a:cs typeface="Arial" panose="020B0604020202020204" pitchFamily="34" charset="0"/>
              </a:rPr>
              <a:t>2. izabrati oblik knjige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2382EE1-E1FC-4EF3-94C7-9B3BE0F65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2" t="8181" r="13750" b="18485"/>
          <a:stretch/>
        </p:blipFill>
        <p:spPr>
          <a:xfrm>
            <a:off x="3326293" y="2503389"/>
            <a:ext cx="4760820" cy="2862406"/>
          </a:xfrm>
          <a:prstGeom prst="rect">
            <a:avLst/>
          </a:prstGeo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3837A823-048B-431F-B2A4-5F4870F7B63E}"/>
              </a:ext>
            </a:extLst>
          </p:cNvPr>
          <p:cNvSpPr/>
          <p:nvPr/>
        </p:nvSpPr>
        <p:spPr>
          <a:xfrm>
            <a:off x="8780337" y="1939119"/>
            <a:ext cx="257474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3. dodati tekst, sliku, </a:t>
            </a:r>
          </a:p>
          <a:p>
            <a:pPr lvl="0" algn="ctr"/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video, zvuk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4004B9AB-5490-4086-8E40-9E8909CFE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714" y="2900652"/>
            <a:ext cx="3633531" cy="1841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0982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D6BE8CEA-7157-48CC-B663-F009E884B100}"/>
              </a:ext>
            </a:extLst>
          </p:cNvPr>
          <p:cNvSpPr/>
          <p:nvPr/>
        </p:nvSpPr>
        <p:spPr>
          <a:xfrm>
            <a:off x="991605" y="1657140"/>
            <a:ext cx="4797137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hr-HR" sz="2400" dirty="0">
                <a:solidFill>
                  <a:srgbClr val="002060"/>
                </a:solidFill>
                <a:latin typeface="Arial"/>
                <a:cs typeface="Arial"/>
              </a:rPr>
              <a:t>Možete umetnuti sliku, tekst, glas ili nešto nacrtati. </a:t>
            </a:r>
            <a:endParaRPr lang="hr-HR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hr-HR" sz="2400" dirty="0">
                <a:solidFill>
                  <a:srgbClr val="002060"/>
                </a:solidFill>
                <a:latin typeface="Arial"/>
                <a:cs typeface="Arial"/>
              </a:rPr>
              <a:t>Dodajete klikom na znak +.</a:t>
            </a:r>
            <a:endParaRPr lang="hr-HR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oogle Shape;125;p19">
            <a:extLst>
              <a:ext uri="{FF2B5EF4-FFF2-40B4-BE49-F238E27FC236}">
                <a16:creationId xmlns:a16="http://schemas.microsoft.com/office/drawing/2014/main" id="{3C7C8CFA-C71C-445D-B295-8442E7F36EA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7904" t="10681" b="39755"/>
          <a:stretch/>
        </p:blipFill>
        <p:spPr>
          <a:xfrm>
            <a:off x="1972315" y="3106851"/>
            <a:ext cx="1997012" cy="2618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E81BA65A-6CE1-4CE7-8D9A-34DE726630A0}"/>
              </a:ext>
            </a:extLst>
          </p:cNvPr>
          <p:cNvSpPr/>
          <p:nvPr/>
        </p:nvSpPr>
        <p:spPr>
          <a:xfrm>
            <a:off x="1768469" y="840221"/>
            <a:ext cx="9214722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UMETANJE SLIKA, TEKSTA, GLASA U KNJIGU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174DCD8-2E23-4657-9396-5BC457CDE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70" t="8787" r="27983" b="6516"/>
          <a:stretch/>
        </p:blipFill>
        <p:spPr>
          <a:xfrm>
            <a:off x="6071755" y="1657140"/>
            <a:ext cx="2801977" cy="3023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002C78F-18E5-43E7-9B17-529777853A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96" t="16818" r="28068" b="7121"/>
          <a:stretch/>
        </p:blipFill>
        <p:spPr>
          <a:xfrm>
            <a:off x="8970821" y="2502497"/>
            <a:ext cx="2999505" cy="294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88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8;p19">
            <a:extLst>
              <a:ext uri="{FF2B5EF4-FFF2-40B4-BE49-F238E27FC236}">
                <a16:creationId xmlns:a16="http://schemas.microsoft.com/office/drawing/2014/main" id="{7E504DA9-4F58-4BB0-8CB1-F36AC88F215B}"/>
              </a:ext>
            </a:extLst>
          </p:cNvPr>
          <p:cNvSpPr txBox="1"/>
          <p:nvPr/>
        </p:nvSpPr>
        <p:spPr>
          <a:xfrm>
            <a:off x="581891" y="1680968"/>
            <a:ext cx="4253345" cy="200780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hr-HR" sz="2800" dirty="0">
                <a:latin typeface="Arial"/>
                <a:cs typeface="Arial"/>
              </a:rPr>
              <a:t>Nakon što ste umetnuli tekst</a:t>
            </a:r>
            <a:r>
              <a:rPr lang="hr" sz="2800" dirty="0">
                <a:latin typeface="Arial"/>
                <a:cs typeface="Arial"/>
              </a:rPr>
              <a:t>, kada je okvir </a:t>
            </a:r>
            <a:r>
              <a:rPr lang="hr-HR" sz="2800" dirty="0">
                <a:latin typeface="Arial"/>
                <a:cs typeface="Arial"/>
              </a:rPr>
              <a:t>teksta </a:t>
            </a:r>
            <a:r>
              <a:rPr lang="hr" sz="2800" dirty="0">
                <a:latin typeface="Arial"/>
                <a:cs typeface="Arial"/>
              </a:rPr>
              <a:t>označen, </a:t>
            </a:r>
            <a:r>
              <a:rPr lang="hr-HR" sz="2800" dirty="0">
                <a:latin typeface="Arial"/>
                <a:cs typeface="Arial"/>
              </a:rPr>
              <a:t>odabirom</a:t>
            </a:r>
            <a:r>
              <a:rPr lang="hr" sz="2800" dirty="0">
                <a:latin typeface="Arial"/>
                <a:cs typeface="Arial"/>
              </a:rPr>
              <a:t> slova </a:t>
            </a:r>
            <a:r>
              <a:rPr lang="hr" sz="3200" b="1" i="1" dirty="0">
                <a:solidFill>
                  <a:srgbClr val="0070C0"/>
                </a:solidFill>
                <a:latin typeface="Calisto MT"/>
                <a:cs typeface="Arial"/>
              </a:rPr>
              <a:t>i</a:t>
            </a:r>
            <a:r>
              <a:rPr lang="hr" i="1" dirty="0"/>
              <a:t>   </a:t>
            </a:r>
            <a:r>
              <a:rPr lang="hr" sz="2800" dirty="0">
                <a:latin typeface="Arial"/>
                <a:cs typeface="Arial"/>
              </a:rPr>
              <a:t>možete </a:t>
            </a:r>
            <a:r>
              <a:rPr lang="hr-HR" sz="2800" dirty="0">
                <a:latin typeface="Arial"/>
                <a:cs typeface="Arial"/>
              </a:rPr>
              <a:t>ga</a:t>
            </a:r>
            <a:r>
              <a:rPr lang="hr" sz="2800" dirty="0">
                <a:latin typeface="Arial"/>
                <a:cs typeface="Arial"/>
              </a:rPr>
              <a:t> ure</a:t>
            </a:r>
            <a:r>
              <a:rPr lang="hr-HR" sz="2800" dirty="0" err="1">
                <a:latin typeface="Arial"/>
                <a:cs typeface="Arial"/>
              </a:rPr>
              <a:t>đivati</a:t>
            </a:r>
            <a:r>
              <a:rPr lang="hr-HR" sz="2800" dirty="0">
                <a:latin typeface="Arial"/>
                <a:cs typeface="Arial"/>
              </a:rPr>
              <a:t>.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04EF471-7145-4E94-9BDE-EF6BEC3DC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784" t="8182" b="84242"/>
          <a:stretch/>
        </p:blipFill>
        <p:spPr>
          <a:xfrm>
            <a:off x="1004529" y="3927644"/>
            <a:ext cx="2055321" cy="716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Ravni poveznik sa strelicom 5">
            <a:extLst>
              <a:ext uri="{FF2B5EF4-FFF2-40B4-BE49-F238E27FC236}">
                <a16:creationId xmlns:a16="http://schemas.microsoft.com/office/drawing/2014/main" id="{599303C8-40E3-4D4E-9A16-CD23CDC0EF9D}"/>
              </a:ext>
            </a:extLst>
          </p:cNvPr>
          <p:cNvCxnSpPr>
            <a:cxnSpLocks/>
          </p:cNvCxnSpPr>
          <p:nvPr/>
        </p:nvCxnSpPr>
        <p:spPr>
          <a:xfrm>
            <a:off x="810491" y="3511888"/>
            <a:ext cx="1143000" cy="634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lika 8">
            <a:extLst>
              <a:ext uri="{FF2B5EF4-FFF2-40B4-BE49-F238E27FC236}">
                <a16:creationId xmlns:a16="http://schemas.microsoft.com/office/drawing/2014/main" id="{341739F9-84DC-4BBC-B212-564C14287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15" t="8485" b="26212"/>
          <a:stretch/>
        </p:blipFill>
        <p:spPr>
          <a:xfrm>
            <a:off x="5142955" y="1680968"/>
            <a:ext cx="6810054" cy="3569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73D331A7-E438-4C73-A4B2-81FF0DE4BEAA}"/>
              </a:ext>
            </a:extLst>
          </p:cNvPr>
          <p:cNvSpPr/>
          <p:nvPr/>
        </p:nvSpPr>
        <p:spPr>
          <a:xfrm>
            <a:off x="1782041" y="691128"/>
            <a:ext cx="876791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UMETANJE I OBLIKOVANJE TEKSTA</a:t>
            </a:r>
          </a:p>
        </p:txBody>
      </p:sp>
    </p:spTree>
    <p:extLst>
      <p:ext uri="{BB962C8B-B14F-4D97-AF65-F5344CB8AC3E}">
        <p14:creationId xmlns:p14="http://schemas.microsoft.com/office/powerpoint/2010/main" val="240420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5B3C95C8-B776-45F3-AD78-98F8F220A563}"/>
              </a:ext>
            </a:extLst>
          </p:cNvPr>
          <p:cNvSpPr/>
          <p:nvPr/>
        </p:nvSpPr>
        <p:spPr>
          <a:xfrm>
            <a:off x="1782041" y="691128"/>
            <a:ext cx="876791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UMETANJE I OBLIKOVANJE SLIKA</a:t>
            </a:r>
          </a:p>
        </p:txBody>
      </p:sp>
      <p:sp>
        <p:nvSpPr>
          <p:cNvPr id="3" name="Google Shape;128;p19">
            <a:extLst>
              <a:ext uri="{FF2B5EF4-FFF2-40B4-BE49-F238E27FC236}">
                <a16:creationId xmlns:a16="http://schemas.microsoft.com/office/drawing/2014/main" id="{D037124A-F19A-4833-B367-CA1D7E8846CC}"/>
              </a:ext>
            </a:extLst>
          </p:cNvPr>
          <p:cNvSpPr txBox="1"/>
          <p:nvPr/>
        </p:nvSpPr>
        <p:spPr>
          <a:xfrm>
            <a:off x="581891" y="1680969"/>
            <a:ext cx="4253345" cy="406520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Slike je moguće dodati: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korištenjem kamere na tabletu ili mobitelu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hr-HR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hr-HR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hr-HR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hr-HR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hr-HR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hr-HR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070C0"/>
                </a:solidFill>
                <a:latin typeface="Arial"/>
                <a:cs typeface="Arial"/>
              </a:rPr>
              <a:t>dodavanjem slika s interneta, Googleova diska, računala ili poveznice.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E4C1AC7-B671-4624-A7F9-5972A9EF7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50" t="13485" r="14616" b="20455"/>
          <a:stretch/>
        </p:blipFill>
        <p:spPr>
          <a:xfrm>
            <a:off x="5299362" y="1680968"/>
            <a:ext cx="6442696" cy="3472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CB62AE5-81BB-4B73-B49B-3A2EA175E1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006" t="8939" r="1648" b="42879"/>
          <a:stretch/>
        </p:blipFill>
        <p:spPr>
          <a:xfrm>
            <a:off x="2389909" y="2406751"/>
            <a:ext cx="1515964" cy="2123684"/>
          </a:xfrm>
          <a:prstGeom prst="rect">
            <a:avLst/>
          </a:prstGeom>
        </p:spPr>
      </p:pic>
      <p:sp>
        <p:nvSpPr>
          <p:cNvPr id="7" name="Strelica: desno 6">
            <a:extLst>
              <a:ext uri="{FF2B5EF4-FFF2-40B4-BE49-F238E27FC236}">
                <a16:creationId xmlns:a16="http://schemas.microsoft.com/office/drawing/2014/main" id="{10087959-ED8B-49A7-B498-1D4841C8A028}"/>
              </a:ext>
            </a:extLst>
          </p:cNvPr>
          <p:cNvSpPr/>
          <p:nvPr/>
        </p:nvSpPr>
        <p:spPr>
          <a:xfrm>
            <a:off x="4677640" y="4530435"/>
            <a:ext cx="779319" cy="5403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7155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FBA64A79-0D19-468C-8483-F3F275610F76}"/>
              </a:ext>
            </a:extLst>
          </p:cNvPr>
          <p:cNvSpPr/>
          <p:nvPr/>
        </p:nvSpPr>
        <p:spPr>
          <a:xfrm>
            <a:off x="1563832" y="805428"/>
            <a:ext cx="876791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UREĐIVANJE POZADINE STRANICE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0174FDA8-4790-4CF0-8540-B7304D16AF78}"/>
              </a:ext>
            </a:extLst>
          </p:cNvPr>
          <p:cNvSpPr/>
          <p:nvPr/>
        </p:nvSpPr>
        <p:spPr>
          <a:xfrm>
            <a:off x="363078" y="2474892"/>
            <a:ext cx="2839239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 anchor="t">
            <a:spAutoFit/>
          </a:bodyPr>
          <a:lstStyle/>
          <a:p>
            <a:r>
              <a:rPr lang="hr-HR" sz="2400" dirty="0">
                <a:solidFill>
                  <a:srgbClr val="0070C0"/>
                </a:solidFill>
                <a:latin typeface="Arial"/>
                <a:cs typeface="Arial"/>
              </a:rPr>
              <a:t>Odabirom</a:t>
            </a:r>
            <a:r>
              <a:rPr lang="hr" sz="2400" dirty="0">
                <a:solidFill>
                  <a:srgbClr val="0070C0"/>
                </a:solidFill>
                <a:latin typeface="Arial"/>
                <a:cs typeface="Arial"/>
              </a:rPr>
              <a:t> slova  </a:t>
            </a:r>
            <a:r>
              <a:rPr lang="hr" sz="3200" b="1" i="1" dirty="0">
                <a:solidFill>
                  <a:srgbClr val="0070C0"/>
                </a:solidFill>
                <a:latin typeface="Calisto MT"/>
                <a:cs typeface="Arial"/>
              </a:rPr>
              <a:t>i</a:t>
            </a:r>
            <a:r>
              <a:rPr lang="hr" sz="2400" i="1" dirty="0">
                <a:solidFill>
                  <a:srgbClr val="0070C0"/>
                </a:solidFill>
                <a:latin typeface="Arial"/>
                <a:cs typeface="Arial"/>
              </a:rPr>
              <a:t> </a:t>
            </a:r>
            <a:endParaRPr lang="hr" sz="2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možete </a:t>
            </a:r>
            <a:r>
              <a:rPr lang="hr-H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uređivati </a:t>
            </a:r>
          </a:p>
          <a:p>
            <a:r>
              <a:rPr lang="hr-HR" sz="2400" dirty="0">
                <a:solidFill>
                  <a:srgbClr val="0070C0"/>
                </a:solidFill>
                <a:latin typeface="Arial"/>
                <a:cs typeface="Arial"/>
              </a:rPr>
              <a:t>i pozadinu stranice.</a:t>
            </a:r>
            <a:endParaRPr lang="hr-H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138;p20">
            <a:extLst>
              <a:ext uri="{FF2B5EF4-FFF2-40B4-BE49-F238E27FC236}">
                <a16:creationId xmlns:a16="http://schemas.microsoft.com/office/drawing/2014/main" id="{CB7270B6-FC32-4C9C-B751-9BC858B82FA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8939" t="18977" b="12464"/>
          <a:stretch/>
        </p:blipFill>
        <p:spPr>
          <a:xfrm>
            <a:off x="5668128" y="1953718"/>
            <a:ext cx="2312090" cy="3689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F4D2253-54C0-4B47-BFAB-9D3110208E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80" t="16060" r="28084" b="6515"/>
          <a:stretch/>
        </p:blipFill>
        <p:spPr>
          <a:xfrm>
            <a:off x="8141095" y="1953718"/>
            <a:ext cx="3687827" cy="36892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Google Shape;135;p20">
            <a:extLst>
              <a:ext uri="{FF2B5EF4-FFF2-40B4-BE49-F238E27FC236}">
                <a16:creationId xmlns:a16="http://schemas.microsoft.com/office/drawing/2014/main" id="{C35DA059-09FC-4BCF-AC85-2D241373AB5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6456" t="12815" b="4662"/>
          <a:stretch/>
        </p:blipFill>
        <p:spPr>
          <a:xfrm>
            <a:off x="3397723" y="1953719"/>
            <a:ext cx="2109528" cy="3689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E3FABB8B-7E95-4800-AF9D-A39A1C559CD2}"/>
              </a:ext>
            </a:extLst>
          </p:cNvPr>
          <p:cNvSpPr/>
          <p:nvPr/>
        </p:nvSpPr>
        <p:spPr>
          <a:xfrm>
            <a:off x="188845" y="4206306"/>
            <a:ext cx="3048001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hr-H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Možete birati između </a:t>
            </a:r>
          </a:p>
          <a:p>
            <a:pPr lvl="0"/>
            <a:r>
              <a:rPr lang="hr-H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nekoliko kategorija</a:t>
            </a:r>
          </a:p>
          <a:p>
            <a:pPr lvl="0"/>
            <a:r>
              <a:rPr lang="hr-H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interaktivne pozadine.</a:t>
            </a:r>
          </a:p>
        </p:txBody>
      </p:sp>
    </p:spTree>
    <p:extLst>
      <p:ext uri="{BB962C8B-B14F-4D97-AF65-F5344CB8AC3E}">
        <p14:creationId xmlns:p14="http://schemas.microsoft.com/office/powerpoint/2010/main" val="1748494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D568B0C7-672E-4B2A-A983-1FC2C0DEF595}"/>
              </a:ext>
            </a:extLst>
          </p:cNvPr>
          <p:cNvSpPr/>
          <p:nvPr/>
        </p:nvSpPr>
        <p:spPr>
          <a:xfrm>
            <a:off x="303752" y="2672879"/>
            <a:ext cx="4868140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hr-H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Svojoj knjizi možete dodati zvuk:</a:t>
            </a:r>
          </a:p>
          <a:p>
            <a:endParaRPr lang="hr-H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70C0"/>
                </a:solidFill>
                <a:latin typeface="Arial"/>
                <a:cs typeface="Arial"/>
              </a:rPr>
              <a:t>klikom na </a:t>
            </a:r>
            <a:r>
              <a:rPr lang="hr" sz="2400" dirty="0">
                <a:ea typeface="+mn-lt"/>
                <a:cs typeface="+mn-lt"/>
              </a:rPr>
              <a:t>„</a:t>
            </a:r>
            <a:r>
              <a:rPr lang="hr-HR" sz="2400" b="1" dirty="0" err="1">
                <a:solidFill>
                  <a:schemeClr val="tx1"/>
                </a:solidFill>
                <a:latin typeface="Arial"/>
                <a:cs typeface="Arial"/>
              </a:rPr>
              <a:t>Record</a:t>
            </a:r>
            <a:r>
              <a:rPr lang="hr" sz="2400" dirty="0">
                <a:ea typeface="+mn-lt"/>
                <a:cs typeface="+mn-lt"/>
              </a:rPr>
              <a:t>”</a:t>
            </a:r>
            <a:r>
              <a:rPr lang="hr-HR" sz="24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hr-HR" sz="2400" dirty="0">
                <a:solidFill>
                  <a:srgbClr val="0070C0"/>
                </a:solidFill>
                <a:latin typeface="Arial"/>
                <a:cs typeface="Arial"/>
              </a:rPr>
              <a:t>možete</a:t>
            </a:r>
          </a:p>
          <a:p>
            <a:r>
              <a:rPr lang="hr-HR" sz="2400" dirty="0">
                <a:solidFill>
                  <a:srgbClr val="0070C0"/>
                </a:solidFill>
                <a:latin typeface="Arial"/>
                <a:cs typeface="Arial"/>
              </a:rPr>
              <a:t>     dodati snimku svojega glasa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70C0"/>
                </a:solidFill>
                <a:latin typeface="Arial"/>
                <a:cs typeface="Arial"/>
              </a:rPr>
              <a:t>dodavanjem datoteke koje sadrže zvuk klikom na „</a:t>
            </a:r>
            <a:r>
              <a:rPr lang="hr-HR" sz="2400" b="1" dirty="0">
                <a:solidFill>
                  <a:schemeClr val="tx1"/>
                </a:solidFill>
                <a:latin typeface="Arial"/>
                <a:cs typeface="Arial"/>
              </a:rPr>
              <a:t>Import</a:t>
            </a:r>
            <a:r>
              <a:rPr lang="hr-HR" sz="2400" b="1" dirty="0">
                <a:solidFill>
                  <a:srgbClr val="0070C0"/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7A2B796C-6E04-4327-9D74-7BE0B32E7E82}"/>
              </a:ext>
            </a:extLst>
          </p:cNvPr>
          <p:cNvSpPr/>
          <p:nvPr/>
        </p:nvSpPr>
        <p:spPr>
          <a:xfrm>
            <a:off x="3661929" y="950901"/>
            <a:ext cx="4868141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DODAVANJE ZVUKA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E974ECE-1D50-440C-A22C-73783163A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091" t="8333" b="42879"/>
          <a:stretch/>
        </p:blipFill>
        <p:spPr>
          <a:xfrm>
            <a:off x="5413663" y="2154105"/>
            <a:ext cx="2549236" cy="3345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49D7626-25B5-4D4A-A7FB-B838FBAF83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54" t="16666" r="28154" b="5758"/>
          <a:stretch/>
        </p:blipFill>
        <p:spPr>
          <a:xfrm>
            <a:off x="8204670" y="1915528"/>
            <a:ext cx="3828003" cy="382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92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CAE64F5A-9359-4A0E-9B20-AF65245B5C08}"/>
              </a:ext>
            </a:extLst>
          </p:cNvPr>
          <p:cNvSpPr/>
          <p:nvPr/>
        </p:nvSpPr>
        <p:spPr>
          <a:xfrm>
            <a:off x="2789959" y="940510"/>
            <a:ext cx="638521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PREGLEDAVANJE E-KNJIGE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42201893-090B-4C65-BD65-52AFA3255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427" y="4389366"/>
            <a:ext cx="2679363" cy="738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Google Shape;146;p21">
            <a:extLst>
              <a:ext uri="{FF2B5EF4-FFF2-40B4-BE49-F238E27FC236}">
                <a16:creationId xmlns:a16="http://schemas.microsoft.com/office/drawing/2014/main" id="{B5AE843B-99FB-436C-A750-3991813F72DA}"/>
              </a:ext>
            </a:extLst>
          </p:cNvPr>
          <p:cNvSpPr txBox="1"/>
          <p:nvPr/>
        </p:nvSpPr>
        <p:spPr>
          <a:xfrm>
            <a:off x="790346" y="2083374"/>
            <a:ext cx="4882310" cy="179205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hr" sz="2400" dirty="0">
                <a:solidFill>
                  <a:srgbClr val="0070C0"/>
                </a:solidFill>
                <a:latin typeface="Arial"/>
                <a:cs typeface="Arial"/>
              </a:rPr>
              <a:t>Klikom na  gumb           možete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svoju knjigu pregledati i vidjeti </a:t>
            </a:r>
            <a:r>
              <a:rPr lang="hr-H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načinu za pregledavanje i listanje</a:t>
            </a:r>
            <a:r>
              <a:rPr lang="h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2C54326-2CC5-411A-A363-770C331A89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57" t="18211" r="17991" b="44122"/>
          <a:stretch/>
        </p:blipFill>
        <p:spPr>
          <a:xfrm>
            <a:off x="3320518" y="2263924"/>
            <a:ext cx="602672" cy="466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63F5F1B-78F1-4185-A167-04D569AC97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73" b="5606"/>
          <a:stretch/>
        </p:blipFill>
        <p:spPr>
          <a:xfrm>
            <a:off x="5982565" y="2263924"/>
            <a:ext cx="5861253" cy="254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52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5652BDC4-26C5-4F7E-9B80-F2C9B3179ECB}"/>
              </a:ext>
            </a:extLst>
          </p:cNvPr>
          <p:cNvSpPr/>
          <p:nvPr/>
        </p:nvSpPr>
        <p:spPr>
          <a:xfrm>
            <a:off x="1071885" y="743084"/>
            <a:ext cx="1017188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DIJELJENJE, SPREMANJE I ISPIS NA PISAČU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F534FBB-DE8A-4F59-B84F-57E51DE04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8333" b="5606"/>
          <a:stretch/>
        </p:blipFill>
        <p:spPr>
          <a:xfrm>
            <a:off x="7376735" y="1544259"/>
            <a:ext cx="4313038" cy="4175804"/>
          </a:xfrm>
          <a:prstGeom prst="rect">
            <a:avLst/>
          </a:prstGeom>
        </p:spPr>
      </p:pic>
      <p:sp>
        <p:nvSpPr>
          <p:cNvPr id="4" name="Google Shape;128;p19">
            <a:extLst>
              <a:ext uri="{FF2B5EF4-FFF2-40B4-BE49-F238E27FC236}">
                <a16:creationId xmlns:a16="http://schemas.microsoft.com/office/drawing/2014/main" id="{51069939-BCBA-4ED7-8EA1-EFB35B1C2883}"/>
              </a:ext>
            </a:extLst>
          </p:cNvPr>
          <p:cNvSpPr txBox="1"/>
          <p:nvPr/>
        </p:nvSpPr>
        <p:spPr>
          <a:xfrm>
            <a:off x="581891" y="2377159"/>
            <a:ext cx="6286500" cy="237148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rgbClr val="0070C0"/>
                </a:solidFill>
                <a:latin typeface="Arial"/>
                <a:cs typeface="Arial"/>
              </a:rPr>
              <a:t>klikom na </a:t>
            </a:r>
            <a:r>
              <a:rPr lang="hr-HR" sz="2800" i="1" dirty="0" err="1">
                <a:solidFill>
                  <a:srgbClr val="0070C0"/>
                </a:solidFill>
                <a:latin typeface="Arial"/>
                <a:cs typeface="Arial"/>
              </a:rPr>
              <a:t>publish</a:t>
            </a:r>
            <a:r>
              <a:rPr lang="hr-HR" sz="2800" i="1" dirty="0">
                <a:solidFill>
                  <a:srgbClr val="0070C0"/>
                </a:solidFill>
                <a:latin typeface="Arial"/>
                <a:cs typeface="Arial"/>
              </a:rPr>
              <a:t> online</a:t>
            </a:r>
            <a:r>
              <a:rPr lang="hr-HR" sz="2800" dirty="0">
                <a:solidFill>
                  <a:srgbClr val="0070C0"/>
                </a:solidFill>
                <a:latin typeface="Arial"/>
                <a:cs typeface="Arial"/>
              </a:rPr>
              <a:t> dobivate poveznicu za dijeljenje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rgbClr val="0070C0"/>
                </a:solidFill>
                <a:latin typeface="Arial"/>
                <a:cs typeface="Arial"/>
              </a:rPr>
              <a:t>spremanje i preuzimanje kao datoteke </a:t>
            </a:r>
            <a:r>
              <a:rPr lang="hr-HR" sz="2800" dirty="0" err="1">
                <a:solidFill>
                  <a:srgbClr val="0070C0"/>
                </a:solidFill>
                <a:latin typeface="Arial"/>
                <a:cs typeface="Arial"/>
              </a:rPr>
              <a:t>ePub</a:t>
            </a:r>
            <a:r>
              <a:rPr lang="hr-HR" sz="2800" dirty="0">
                <a:solidFill>
                  <a:srgbClr val="0070C0"/>
                </a:solidFill>
                <a:latin typeface="Arial"/>
                <a:cs typeface="Arial"/>
              </a:rPr>
              <a:t> – </a:t>
            </a:r>
            <a:r>
              <a:rPr lang="hr-HR" sz="2800" i="1" dirty="0">
                <a:solidFill>
                  <a:srgbClr val="0070C0"/>
                </a:solidFill>
                <a:latin typeface="Arial"/>
                <a:cs typeface="Arial"/>
              </a:rPr>
              <a:t>download as </a:t>
            </a:r>
            <a:r>
              <a:rPr lang="hr-HR" sz="2800" i="1" dirty="0" err="1">
                <a:solidFill>
                  <a:srgbClr val="0070C0"/>
                </a:solidFill>
                <a:latin typeface="Arial"/>
                <a:cs typeface="Arial"/>
              </a:rPr>
              <a:t>ebook</a:t>
            </a:r>
            <a:endParaRPr lang="hr-HR" sz="2800" i="1" dirty="0">
              <a:solidFill>
                <a:srgbClr val="0070C0"/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rgbClr val="0070C0"/>
                </a:solidFill>
                <a:latin typeface="Arial"/>
                <a:cs typeface="Arial"/>
              </a:rPr>
              <a:t>ispisati na pisač – </a:t>
            </a:r>
            <a:r>
              <a:rPr lang="hr-HR" sz="2800" i="1" dirty="0">
                <a:solidFill>
                  <a:srgbClr val="0070C0"/>
                </a:solidFill>
                <a:latin typeface="Arial"/>
                <a:cs typeface="Arial"/>
              </a:rPr>
              <a:t>print</a:t>
            </a:r>
            <a:endParaRPr sz="2800">
              <a:solidFill>
                <a:srgbClr val="0070C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8546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D97287E8-7925-4631-94C7-DEA5510A62C1}"/>
              </a:ext>
            </a:extLst>
          </p:cNvPr>
          <p:cNvSpPr/>
          <p:nvPr/>
        </p:nvSpPr>
        <p:spPr>
          <a:xfrm>
            <a:off x="1040523" y="2566878"/>
            <a:ext cx="4782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https://bit.ly/3fLDvvn</a:t>
            </a: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6C51058E-0502-4260-930D-220DDF7F9FD4}"/>
              </a:ext>
            </a:extLst>
          </p:cNvPr>
          <p:cNvSpPr/>
          <p:nvPr/>
        </p:nvSpPr>
        <p:spPr>
          <a:xfrm>
            <a:off x="1966424" y="711912"/>
            <a:ext cx="8259151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POVEZNICA NA GOTOVU E-KNJIGU</a:t>
            </a:r>
          </a:p>
        </p:txBody>
      </p:sp>
      <p:sp>
        <p:nvSpPr>
          <p:cNvPr id="6" name="Google Shape;128;p19">
            <a:extLst>
              <a:ext uri="{FF2B5EF4-FFF2-40B4-BE49-F238E27FC236}">
                <a16:creationId xmlns:a16="http://schemas.microsoft.com/office/drawing/2014/main" id="{72C4DE4E-848C-4407-9789-30E426D182C6}"/>
              </a:ext>
            </a:extLst>
          </p:cNvPr>
          <p:cNvSpPr txBox="1"/>
          <p:nvPr/>
        </p:nvSpPr>
        <p:spPr>
          <a:xfrm>
            <a:off x="1290203" y="4518525"/>
            <a:ext cx="9611591" cy="12555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hr-HR" sz="2800" dirty="0">
                <a:latin typeface="Arial"/>
                <a:cs typeface="Arial"/>
              </a:rPr>
              <a:t>Napomena: e-knjiga koja je nastala kao vježba može poslužiti i kao uputa za rad u </a:t>
            </a:r>
            <a:r>
              <a:rPr lang="hr-HR" sz="2800" dirty="0" err="1">
                <a:latin typeface="Arial"/>
                <a:cs typeface="Arial"/>
              </a:rPr>
              <a:t>BookCreatoru</a:t>
            </a:r>
            <a:r>
              <a:rPr lang="hr-HR" sz="2800" dirty="0">
                <a:latin typeface="Arial"/>
                <a:cs typeface="Arial"/>
              </a:rPr>
              <a:t>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ED4FCFF5-29E7-4D74-B833-B4B856C8E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48245"/>
            <a:ext cx="5842835" cy="27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65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AFF55240-222C-4ED9-AE6C-E3477575C8D4}"/>
              </a:ext>
            </a:extLst>
          </p:cNvPr>
          <p:cNvSpPr/>
          <p:nvPr/>
        </p:nvSpPr>
        <p:spPr>
          <a:xfrm>
            <a:off x="1662546" y="899966"/>
            <a:ext cx="909204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hr-HR" sz="4000" dirty="0">
                <a:solidFill>
                  <a:srgbClr val="0070C0"/>
                </a:solidFill>
                <a:latin typeface="Arial"/>
                <a:cs typeface="Arial"/>
              </a:rPr>
              <a:t>ZADATAK ZA SAMOSTALAN RAD</a:t>
            </a: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447AEAEE-B6B2-4208-B0C6-32D5F198C297}"/>
              </a:ext>
            </a:extLst>
          </p:cNvPr>
          <p:cNvSpPr/>
          <p:nvPr/>
        </p:nvSpPr>
        <p:spPr>
          <a:xfrm>
            <a:off x="1662546" y="2268103"/>
            <a:ext cx="9092046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marL="514350" indent="-514350" algn="ctr">
              <a:buAutoNum type="arabicPeriod"/>
            </a:pPr>
            <a:r>
              <a:rPr lang="hr-HR" sz="2800" dirty="0">
                <a:solidFill>
                  <a:srgbClr val="0070C0"/>
                </a:solidFill>
                <a:latin typeface="Arial"/>
                <a:cs typeface="Arial"/>
              </a:rPr>
              <a:t>Stvorite e-knjigu o poznatoj osobi: znanstvenik, povijesna osoba, sportaš, omiljeni pjevač ili grupa. </a:t>
            </a:r>
            <a:endParaRPr lang="hr-H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59428574-B7C8-4A53-9D29-E74BCB1B51B6}"/>
              </a:ext>
            </a:extLst>
          </p:cNvPr>
          <p:cNvSpPr/>
          <p:nvPr/>
        </p:nvSpPr>
        <p:spPr>
          <a:xfrm>
            <a:off x="1662546" y="3882461"/>
            <a:ext cx="9092046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hr-HR" sz="2800" dirty="0">
                <a:solidFill>
                  <a:srgbClr val="0070C0"/>
                </a:solidFill>
                <a:latin typeface="Arial"/>
                <a:cs typeface="Arial"/>
              </a:rPr>
              <a:t>2. Stvorite e-knjigu u kojoj ćete predstaviti omiljenu knjige s popisa lektire.</a:t>
            </a:r>
          </a:p>
        </p:txBody>
      </p:sp>
    </p:spTree>
    <p:extLst>
      <p:ext uri="{BB962C8B-B14F-4D97-AF65-F5344CB8AC3E}">
        <p14:creationId xmlns:p14="http://schemas.microsoft.com/office/powerpoint/2010/main" val="3740475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7B603ABF-BDEA-4B55-B666-F15DC19DFED4}"/>
              </a:ext>
            </a:extLst>
          </p:cNvPr>
          <p:cNvSpPr/>
          <p:nvPr/>
        </p:nvSpPr>
        <p:spPr>
          <a:xfrm>
            <a:off x="1528793" y="1175394"/>
            <a:ext cx="8801622" cy="495520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hr-HR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Ishodi:</a:t>
            </a:r>
          </a:p>
          <a:p>
            <a:r>
              <a:rPr lang="hr-HR" b="1" dirty="0"/>
              <a:t>C.6.1</a:t>
            </a:r>
            <a:r>
              <a:rPr lang="hr-HR" dirty="0"/>
              <a:t> izrađuje, objavljuje te predstavlja digitalne sadržaje s pomoću nekoga online i/ili offline programa pri čemu poštuje uvjete korištenja programom te postavke privatnosti. </a:t>
            </a:r>
            <a:endParaRPr lang="hr-HR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Učenici će: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rgbClr val="0070C0"/>
                </a:solidFill>
                <a:latin typeface="Arial"/>
                <a:cs typeface="Arial"/>
              </a:rPr>
              <a:t>upoznati se s mogućnostima mrežnoga alata </a:t>
            </a:r>
            <a:br>
              <a:rPr lang="hr-HR" sz="2800" dirty="0">
                <a:solidFill>
                  <a:srgbClr val="0070C0"/>
                </a:solidFill>
                <a:latin typeface="Arial"/>
                <a:cs typeface="Arial"/>
              </a:rPr>
            </a:br>
            <a:r>
              <a:rPr lang="hr-HR" sz="2800" dirty="0" err="1">
                <a:solidFill>
                  <a:srgbClr val="0070C0"/>
                </a:solidFill>
                <a:latin typeface="Arial"/>
                <a:cs typeface="Arial"/>
              </a:rPr>
              <a:t>BookCreator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osmisliti plan izrade digitalnoga rada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rgbClr val="0070C0"/>
                </a:solidFill>
                <a:latin typeface="Arial"/>
                <a:cs typeface="Arial"/>
              </a:rPr>
              <a:t>koristiti se aplikacijom </a:t>
            </a:r>
            <a:r>
              <a:rPr lang="hr-HR" sz="2800" u="sng" dirty="0">
                <a:solidFill>
                  <a:srgbClr val="0070C0"/>
                </a:solidFill>
                <a:latin typeface="Arial"/>
                <a:cs typeface="Arial"/>
              </a:rPr>
              <a:t>https://bookcreator.com/</a:t>
            </a:r>
            <a:r>
              <a:rPr lang="hr-HR" sz="2800" dirty="0">
                <a:solidFill>
                  <a:srgbClr val="0070C0"/>
                </a:solidFill>
                <a:latin typeface="Arial"/>
                <a:cs typeface="Arial"/>
              </a:rPr>
              <a:t> za stvaranje e-knjige</a:t>
            </a:r>
            <a:endParaRPr lang="hr-H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rgbClr val="0070C0"/>
                </a:solidFill>
                <a:latin typeface="Arial"/>
                <a:cs typeface="Arial"/>
              </a:rPr>
              <a:t>podijeliti svoju e-knjigu s prijateljima iz razreda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pregledati i vršnjački vrednovati dijeljenu e-knjigu</a:t>
            </a:r>
            <a:r>
              <a:rPr lang="hr-HR" sz="2800" dirty="0">
                <a:solidFill>
                  <a:srgbClr val="0070C0"/>
                </a:solidFill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39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52"/>
    </mc:Choice>
    <mc:Fallback xmlns="">
      <p:transition spd="slow" advTm="4055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CFC2CEB4-D32D-4371-8D2B-C43F2E911344}"/>
              </a:ext>
            </a:extLst>
          </p:cNvPr>
          <p:cNvSpPr/>
          <p:nvPr/>
        </p:nvSpPr>
        <p:spPr>
          <a:xfrm>
            <a:off x="1698250" y="3335482"/>
            <a:ext cx="5259773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r-HR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https://bit.ly/2HPW7hb</a:t>
            </a: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5D03762E-599B-4C1D-8A69-F105CDB2578C}"/>
              </a:ext>
            </a:extLst>
          </p:cNvPr>
          <p:cNvSpPr/>
          <p:nvPr/>
        </p:nvSpPr>
        <p:spPr>
          <a:xfrm>
            <a:off x="308135" y="627562"/>
            <a:ext cx="7435359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hr-HR" sz="4000" dirty="0">
                <a:solidFill>
                  <a:srgbClr val="0070C0"/>
                </a:solidFill>
                <a:latin typeface="Arial"/>
                <a:cs typeface="Arial"/>
              </a:rPr>
              <a:t>RUBRIKA ZA VREDNOVANJE DIGITALNOGA URATKA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9F0C1EB-C0E0-44F6-AC16-991068EA9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87" t="28846" r="50823" b="11911"/>
          <a:stretch/>
        </p:blipFill>
        <p:spPr>
          <a:xfrm>
            <a:off x="8129559" y="627562"/>
            <a:ext cx="3754306" cy="515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69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3874197F-9645-48B8-9F35-CA5E50019F7E}"/>
              </a:ext>
            </a:extLst>
          </p:cNvPr>
          <p:cNvSpPr/>
          <p:nvPr/>
        </p:nvSpPr>
        <p:spPr>
          <a:xfrm>
            <a:off x="1647680" y="3153187"/>
            <a:ext cx="5062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https://bit.ly/3q7MqMt</a:t>
            </a:r>
          </a:p>
        </p:txBody>
      </p:sp>
      <p:pic>
        <p:nvPicPr>
          <p:cNvPr id="15362" name="Picture 2" descr="https://learningapps.org/qrcode.php?id=px2gkyjz520">
            <a:extLst>
              <a:ext uri="{FF2B5EF4-FFF2-40B4-BE49-F238E27FC236}">
                <a16:creationId xmlns:a16="http://schemas.microsoft.com/office/drawing/2014/main" id="{5310D257-9ECE-422B-9E1A-8493D7DF1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682" y="1326574"/>
            <a:ext cx="4000499" cy="400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C0119935-6C4A-4D94-83A9-6ECB1C285C13}"/>
              </a:ext>
            </a:extLst>
          </p:cNvPr>
          <p:cNvSpPr/>
          <p:nvPr/>
        </p:nvSpPr>
        <p:spPr>
          <a:xfrm>
            <a:off x="1662546" y="899966"/>
            <a:ext cx="4520045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hr-HR" sz="4000" dirty="0">
                <a:solidFill>
                  <a:srgbClr val="0070C0"/>
                </a:solidFill>
                <a:latin typeface="Arial"/>
                <a:cs typeface="Arial"/>
              </a:rPr>
              <a:t>PRISJETITE SE…</a:t>
            </a:r>
            <a:endParaRPr lang="hr-HR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117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86B155B7-1FCE-4EE6-8F95-C0FA3D7D04E9}"/>
              </a:ext>
            </a:extLst>
          </p:cNvPr>
          <p:cNvSpPr/>
          <p:nvPr/>
        </p:nvSpPr>
        <p:spPr>
          <a:xfrm>
            <a:off x="1011382" y="929980"/>
            <a:ext cx="630381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hr-HR" sz="4000" dirty="0">
                <a:solidFill>
                  <a:srgbClr val="0070C0"/>
                </a:solidFill>
                <a:latin typeface="Arial"/>
                <a:ea typeface="Calibri" panose="020F0502020204030204" pitchFamily="34" charset="0"/>
                <a:cs typeface="Arial"/>
              </a:rPr>
              <a:t>E-KNJIGE (</a:t>
            </a:r>
            <a:r>
              <a:rPr lang="hr-HR" sz="4000" i="1" dirty="0" err="1">
                <a:solidFill>
                  <a:srgbClr val="0070C0"/>
                </a:solidFill>
                <a:latin typeface="Arial"/>
                <a:ea typeface="Calibri" panose="020F0502020204030204" pitchFamily="34" charset="0"/>
                <a:cs typeface="Arial"/>
              </a:rPr>
              <a:t>eBooks</a:t>
            </a:r>
            <a:r>
              <a:rPr lang="hr-HR" sz="4000" dirty="0">
                <a:solidFill>
                  <a:srgbClr val="0070C0"/>
                </a:solidFill>
                <a:latin typeface="Arial"/>
                <a:ea typeface="Calibri" panose="020F0502020204030204" pitchFamily="34" charset="0"/>
                <a:cs typeface="Arial"/>
              </a:rPr>
              <a:t>)</a:t>
            </a: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1E55FA8F-C465-4F52-AF78-603577C9082D}"/>
              </a:ext>
            </a:extLst>
          </p:cNvPr>
          <p:cNvSpPr/>
          <p:nvPr/>
        </p:nvSpPr>
        <p:spPr>
          <a:xfrm>
            <a:off x="1011382" y="2032567"/>
            <a:ext cx="6303818" cy="37856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hr-HR" sz="2000" dirty="0">
                <a:solidFill>
                  <a:srgbClr val="404040"/>
                </a:solidFill>
                <a:latin typeface="Arial"/>
                <a:cs typeface="Arial"/>
              </a:rPr>
              <a:t>Elektroničke su knjige ili skraćeno e-knjige (engl. </a:t>
            </a:r>
            <a:r>
              <a:rPr lang="hr-HR" sz="2000" i="1" dirty="0" err="1">
                <a:solidFill>
                  <a:srgbClr val="404040"/>
                </a:solidFill>
                <a:latin typeface="Arial"/>
                <a:cs typeface="Arial"/>
              </a:rPr>
              <a:t>eBooks</a:t>
            </a:r>
            <a:r>
              <a:rPr lang="hr-HR" sz="2000" dirty="0">
                <a:solidFill>
                  <a:srgbClr val="404040"/>
                </a:solidFill>
                <a:latin typeface="Arial"/>
                <a:cs typeface="Arial"/>
              </a:rPr>
              <a:t>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404040"/>
                </a:solidFill>
                <a:latin typeface="Arial"/>
                <a:cs typeface="Arial"/>
              </a:rPr>
              <a:t>knjige koje su dostupne na mreži u digitalnome obliku </a:t>
            </a:r>
            <a:endParaRPr lang="hr-HR" sz="20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404040"/>
                </a:solidFill>
                <a:latin typeface="Arial"/>
                <a:cs typeface="Arial"/>
              </a:rPr>
              <a:t>koje se mogu čitati </a:t>
            </a:r>
            <a:r>
              <a:rPr lang="hr-HR" sz="2000" dirty="0">
                <a:latin typeface="Arial"/>
                <a:cs typeface="Arial"/>
              </a:rPr>
              <a:t>na elektroničkim uređajima poput pametnih telefona, tableta ili računala</a:t>
            </a:r>
            <a:r>
              <a:rPr lang="hr-HR" sz="2000" dirty="0">
                <a:solidFill>
                  <a:srgbClr val="404040"/>
                </a:solidFill>
                <a:latin typeface="Arial"/>
                <a:cs typeface="Arial"/>
              </a:rPr>
              <a:t> </a:t>
            </a:r>
            <a:endParaRPr lang="hr-HR" sz="20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404040"/>
                </a:solidFill>
                <a:latin typeface="Arial"/>
                <a:cs typeface="Arial"/>
              </a:rPr>
              <a:t>koje se mogu naći, osim kao PDF dokument, i u formatu </a:t>
            </a:r>
            <a:r>
              <a:rPr lang="hr-HR" sz="2000" dirty="0" err="1">
                <a:solidFill>
                  <a:srgbClr val="404040"/>
                </a:solidFill>
                <a:latin typeface="Arial"/>
                <a:cs typeface="Arial"/>
              </a:rPr>
              <a:t>ePub</a:t>
            </a:r>
            <a:r>
              <a:rPr lang="hr-HR" sz="2000" dirty="0">
                <a:solidFill>
                  <a:srgbClr val="404040"/>
                </a:solidFill>
                <a:latin typeface="Arial"/>
                <a:cs typeface="Arial"/>
              </a:rPr>
              <a:t> </a:t>
            </a:r>
            <a:endParaRPr lang="hr-HR" sz="20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404040"/>
                </a:solidFill>
                <a:latin typeface="Arial"/>
                <a:cs typeface="Arial"/>
              </a:rPr>
              <a:t>elektroničke knjige se mogu čitati na e-čitaču kao što su Kindle, </a:t>
            </a:r>
            <a:r>
              <a:rPr lang="hr-HR" sz="2000" dirty="0" err="1">
                <a:solidFill>
                  <a:srgbClr val="404040"/>
                </a:solidFill>
                <a:latin typeface="Arial"/>
                <a:cs typeface="Arial"/>
              </a:rPr>
              <a:t>Kobo</a:t>
            </a:r>
            <a:r>
              <a:rPr lang="hr-HR" sz="2000" dirty="0">
                <a:solidFill>
                  <a:srgbClr val="404040"/>
                </a:solidFill>
                <a:latin typeface="Arial"/>
                <a:cs typeface="Arial"/>
              </a:rPr>
              <a:t>, </a:t>
            </a:r>
            <a:r>
              <a:rPr lang="hr-HR" sz="2000" dirty="0" err="1">
                <a:solidFill>
                  <a:srgbClr val="404040"/>
                </a:solidFill>
                <a:latin typeface="Arial"/>
                <a:cs typeface="Arial"/>
              </a:rPr>
              <a:t>Nook</a:t>
            </a:r>
            <a:r>
              <a:rPr lang="hr-HR" sz="2000" dirty="0">
                <a:solidFill>
                  <a:srgbClr val="404040"/>
                </a:solidFill>
                <a:latin typeface="Arial"/>
                <a:cs typeface="Arial"/>
              </a:rPr>
              <a:t> ili u aplikacijama kao što su </a:t>
            </a:r>
            <a:r>
              <a:rPr lang="hr-HR" sz="2000" dirty="0" err="1">
                <a:solidFill>
                  <a:srgbClr val="404040"/>
                </a:solidFill>
                <a:latin typeface="Arial"/>
                <a:cs typeface="Arial"/>
              </a:rPr>
              <a:t>FBReader</a:t>
            </a:r>
            <a:r>
              <a:rPr lang="hr-HR" sz="2000" dirty="0">
                <a:solidFill>
                  <a:srgbClr val="404040"/>
                </a:solidFill>
                <a:latin typeface="Arial"/>
                <a:cs typeface="Arial"/>
              </a:rPr>
              <a:t>, Amazon Kindle, Cool </a:t>
            </a:r>
            <a:r>
              <a:rPr lang="hr-HR" sz="2000" dirty="0" err="1">
                <a:solidFill>
                  <a:srgbClr val="404040"/>
                </a:solidFill>
                <a:latin typeface="Arial"/>
                <a:cs typeface="Arial"/>
              </a:rPr>
              <a:t>Reader</a:t>
            </a:r>
            <a:r>
              <a:rPr lang="hr-HR" sz="2000" dirty="0">
                <a:solidFill>
                  <a:srgbClr val="404040"/>
                </a:solidFill>
                <a:latin typeface="Arial"/>
                <a:cs typeface="Arial"/>
              </a:rPr>
              <a:t>, </a:t>
            </a:r>
            <a:r>
              <a:rPr lang="hr-HR" sz="2000" dirty="0" err="1">
                <a:solidFill>
                  <a:srgbClr val="404040"/>
                </a:solidFill>
                <a:latin typeface="Arial"/>
                <a:cs typeface="Arial"/>
              </a:rPr>
              <a:t>Nook</a:t>
            </a:r>
            <a:r>
              <a:rPr lang="hr-HR" sz="2000" dirty="0">
                <a:solidFill>
                  <a:srgbClr val="404040"/>
                </a:solidFill>
                <a:latin typeface="Arial"/>
                <a:cs typeface="Arial"/>
              </a:rPr>
              <a:t>, i mnogi drugi.</a:t>
            </a:r>
            <a:endParaRPr lang="hr-HR" sz="2000" dirty="0">
              <a:latin typeface="Arial"/>
              <a:cs typeface="Arial"/>
            </a:endParaRPr>
          </a:p>
        </p:txBody>
      </p:sp>
      <p:pic>
        <p:nvPicPr>
          <p:cNvPr id="1026" name="Picture 2" descr="Book, Mouse, Technology, E-Learning, E-Book, Online">
            <a:extLst>
              <a:ext uri="{FF2B5EF4-FFF2-40B4-BE49-F238E27FC236}">
                <a16:creationId xmlns:a16="http://schemas.microsoft.com/office/drawing/2014/main" id="{81D7BD30-05F7-4488-9BCE-68F5AF00B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437" y="526523"/>
            <a:ext cx="3221182" cy="20266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wl, Animal, Bird, Book, E-Book, Funny, Kindle, Reader">
            <a:extLst>
              <a:ext uri="{FF2B5EF4-FFF2-40B4-BE49-F238E27FC236}">
                <a16:creationId xmlns:a16="http://schemas.microsoft.com/office/drawing/2014/main" id="{E5660C83-0B21-4DEA-B3BF-17216AFD7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136" y="2712028"/>
            <a:ext cx="3335482" cy="30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276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6B40F86-CD8D-47DF-BE3B-A8FDB879B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82" r="78437" b="79394"/>
          <a:stretch/>
        </p:blipFill>
        <p:spPr>
          <a:xfrm>
            <a:off x="8309565" y="834529"/>
            <a:ext cx="3077734" cy="997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77B6051F-733A-49E1-AF7E-43CD60401472}"/>
              </a:ext>
            </a:extLst>
          </p:cNvPr>
          <p:cNvSpPr/>
          <p:nvPr/>
        </p:nvSpPr>
        <p:spPr>
          <a:xfrm>
            <a:off x="1160620" y="979350"/>
            <a:ext cx="5805372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r-HR" sz="4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r-HR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https://bookcreator.com/</a:t>
            </a:r>
            <a:endParaRPr lang="hr-HR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Using Book Creator in the Elementary Classroom">
            <a:extLst>
              <a:ext uri="{FF2B5EF4-FFF2-40B4-BE49-F238E27FC236}">
                <a16:creationId xmlns:a16="http://schemas.microsoft.com/office/drawing/2014/main" id="{1D8068CB-C245-423F-95AF-9E3E79801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224" y="2663101"/>
            <a:ext cx="2801204" cy="217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A52B8CC-68D3-4E5A-B670-BD588FC069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9848" r="6600" b="11060"/>
          <a:stretch/>
        </p:blipFill>
        <p:spPr>
          <a:xfrm>
            <a:off x="719763" y="2254828"/>
            <a:ext cx="2835066" cy="2906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55C8B98-E50F-4B0C-AF1E-5D21E4AA70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6" t="7879" r="2691" b="10455"/>
          <a:stretch/>
        </p:blipFill>
        <p:spPr>
          <a:xfrm>
            <a:off x="3742883" y="2489485"/>
            <a:ext cx="5293287" cy="251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88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3400020-6EA9-4F60-90A7-B89AF73C6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85" t="8635" r="25596" b="16667"/>
          <a:stretch/>
        </p:blipFill>
        <p:spPr>
          <a:xfrm>
            <a:off x="6761018" y="1222471"/>
            <a:ext cx="5189976" cy="4208319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A8405F7C-401C-4711-8E64-ED5FDBE5618E}"/>
              </a:ext>
            </a:extLst>
          </p:cNvPr>
          <p:cNvSpPr/>
          <p:nvPr/>
        </p:nvSpPr>
        <p:spPr>
          <a:xfrm>
            <a:off x="365697" y="1222471"/>
            <a:ext cx="6201358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Prijaviti se možete svojim </a:t>
            </a:r>
            <a:r>
              <a:rPr lang="hr-HR" sz="2800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AAI@EduHr</a:t>
            </a:r>
            <a:r>
              <a:rPr lang="hr-HR" sz="28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računom</a:t>
            </a:r>
          </a:p>
        </p:txBody>
      </p:sp>
      <p:sp>
        <p:nvSpPr>
          <p:cNvPr id="4" name="Strelica: desno 3">
            <a:extLst>
              <a:ext uri="{FF2B5EF4-FFF2-40B4-BE49-F238E27FC236}">
                <a16:creationId xmlns:a16="http://schemas.microsoft.com/office/drawing/2014/main" id="{A2D13768-A860-4F37-9387-9D60F0A9582D}"/>
              </a:ext>
            </a:extLst>
          </p:cNvPr>
          <p:cNvSpPr/>
          <p:nvPr/>
        </p:nvSpPr>
        <p:spPr>
          <a:xfrm rot="19358154">
            <a:off x="7094446" y="4459019"/>
            <a:ext cx="1631781" cy="297294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51F5BA7-1B0E-4B29-9049-71FC805D84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51" t="10455" r="36762" b="31738"/>
          <a:stretch/>
        </p:blipFill>
        <p:spPr>
          <a:xfrm>
            <a:off x="1979033" y="2369127"/>
            <a:ext cx="2717759" cy="3250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4222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9273DD95-359B-4209-A33D-CC5B19B4EE04}"/>
              </a:ext>
            </a:extLst>
          </p:cNvPr>
          <p:cNvSpPr/>
          <p:nvPr/>
        </p:nvSpPr>
        <p:spPr>
          <a:xfrm>
            <a:off x="677424" y="2543973"/>
            <a:ext cx="5553658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hr-HR" sz="2800" dirty="0">
                <a:solidFill>
                  <a:srgbClr val="0070C0"/>
                </a:solidFill>
                <a:latin typeface="Arial"/>
                <a:cs typeface="Arial"/>
              </a:rPr>
              <a:t>...ili skenirajte QR kod koji vam može poslati vaš učitelj ili učiteljica informatike</a:t>
            </a:r>
            <a:endParaRPr lang="hr-HR" sz="2800" u="sng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22F489D-9F86-473F-B970-77320122F5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49" t="9545" r="27982" b="20758"/>
          <a:stretch/>
        </p:blipFill>
        <p:spPr>
          <a:xfrm>
            <a:off x="6934148" y="990660"/>
            <a:ext cx="4911488" cy="449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13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C68C0D3-D577-45FE-8976-0F91A08795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63" t="22424" r="29006" b="5151"/>
          <a:stretch/>
        </p:blipFill>
        <p:spPr>
          <a:xfrm>
            <a:off x="7003475" y="1319645"/>
            <a:ext cx="4342269" cy="4218709"/>
          </a:xfrm>
          <a:prstGeom prst="rect">
            <a:avLst/>
          </a:prstGeom>
        </p:spPr>
      </p:pic>
      <p:sp>
        <p:nvSpPr>
          <p:cNvPr id="3" name="Strelica: desno 2">
            <a:extLst>
              <a:ext uri="{FF2B5EF4-FFF2-40B4-BE49-F238E27FC236}">
                <a16:creationId xmlns:a16="http://schemas.microsoft.com/office/drawing/2014/main" id="{D749715D-A3A6-401C-99C5-1937B72CF685}"/>
              </a:ext>
            </a:extLst>
          </p:cNvPr>
          <p:cNvSpPr/>
          <p:nvPr/>
        </p:nvSpPr>
        <p:spPr>
          <a:xfrm rot="19358154">
            <a:off x="6926261" y="3180937"/>
            <a:ext cx="1631781" cy="297294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CBF7B0DE-59B7-42BA-A7E8-2C45FCBAB355}"/>
              </a:ext>
            </a:extLst>
          </p:cNvPr>
          <p:cNvSpPr/>
          <p:nvPr/>
        </p:nvSpPr>
        <p:spPr>
          <a:xfrm>
            <a:off x="1113843" y="2448213"/>
            <a:ext cx="4805511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hr-HR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Odaberite opciju  </a:t>
            </a:r>
          </a:p>
          <a:p>
            <a:r>
              <a:rPr lang="hr-HR" sz="4000" i="1" dirty="0">
                <a:solidFill>
                  <a:srgbClr val="0070C0"/>
                </a:solidFill>
                <a:latin typeface="Arial"/>
                <a:cs typeface="Arial"/>
              </a:rPr>
              <a:t>I am a student</a:t>
            </a:r>
            <a:endParaRPr lang="hr-HR" sz="4000" i="1" u="sng" dirty="0">
              <a:solidFill>
                <a:srgbClr val="0070C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5196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B912A06-8D3B-4E37-B8CE-51E6CAC54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70" t="21818" r="30199" b="25152"/>
          <a:stretch/>
        </p:blipFill>
        <p:spPr>
          <a:xfrm>
            <a:off x="6326827" y="1028700"/>
            <a:ext cx="5453000" cy="4104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C6900963-4F5C-47FF-B646-674427E93B29}"/>
              </a:ext>
            </a:extLst>
          </p:cNvPr>
          <p:cNvSpPr/>
          <p:nvPr/>
        </p:nvSpPr>
        <p:spPr>
          <a:xfrm>
            <a:off x="803563" y="1939058"/>
            <a:ext cx="5223163" cy="25545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hr-HR" sz="4000" dirty="0">
                <a:solidFill>
                  <a:srgbClr val="0070C0"/>
                </a:solidFill>
                <a:latin typeface="Arial"/>
                <a:cs typeface="Arial"/>
              </a:rPr>
              <a:t>Za pristup knjižnici </a:t>
            </a:r>
            <a:br>
              <a:rPr lang="hr-HR" sz="4000" dirty="0">
                <a:solidFill>
                  <a:srgbClr val="0070C0"/>
                </a:solidFill>
                <a:latin typeface="Arial"/>
                <a:cs typeface="Arial"/>
              </a:rPr>
            </a:br>
            <a:r>
              <a:rPr lang="hr-HR" sz="4000" dirty="0">
                <a:solidFill>
                  <a:srgbClr val="0070C0"/>
                </a:solidFill>
                <a:latin typeface="Arial"/>
                <a:cs typeface="Arial"/>
              </a:rPr>
              <a:t>trebate podijeliti kod učenicima</a:t>
            </a:r>
          </a:p>
          <a:p>
            <a:endParaRPr lang="hr-HR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036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8F9D5199-7589-42B0-971D-E3ED534BDB6D}"/>
              </a:ext>
            </a:extLst>
          </p:cNvPr>
          <p:cNvSpPr/>
          <p:nvPr/>
        </p:nvSpPr>
        <p:spPr>
          <a:xfrm>
            <a:off x="1359477" y="983094"/>
            <a:ext cx="9847119" cy="45243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hr-HR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ZADATAK ZA VJEŽBU</a:t>
            </a:r>
          </a:p>
          <a:p>
            <a:endParaRPr lang="hr-HR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3200" dirty="0">
                <a:solidFill>
                  <a:srgbClr val="0070C0"/>
                </a:solidFill>
                <a:latin typeface="Arial"/>
                <a:cs typeface="Arial"/>
              </a:rPr>
              <a:t>Stvorite e-knjigu koja će sadržavati upute za korištenje aplikacijom </a:t>
            </a:r>
            <a:r>
              <a:rPr lang="hr-HR" sz="3200" dirty="0" err="1">
                <a:solidFill>
                  <a:srgbClr val="0070C0"/>
                </a:solidFill>
                <a:latin typeface="Arial"/>
                <a:cs typeface="Arial"/>
              </a:rPr>
              <a:t>BookCreator</a:t>
            </a:r>
            <a:r>
              <a:rPr lang="hr-HR" sz="3200" dirty="0">
                <a:solidFill>
                  <a:srgbClr val="0070C0"/>
                </a:solidFill>
                <a:latin typeface="Arial"/>
                <a:cs typeface="Arial"/>
              </a:rPr>
              <a:t>. Knjiga treba biti pregledna, imati strukturu: uvod, sadržaj i zaključak. Upotrijebiti što više elemenata na stranicama (tekst popraćen slikama, </a:t>
            </a:r>
            <a:r>
              <a:rPr lang="hr-HR" sz="3200" dirty="0" err="1">
                <a:solidFill>
                  <a:srgbClr val="0070C0"/>
                </a:solidFill>
                <a:latin typeface="Arial"/>
                <a:cs typeface="Arial"/>
              </a:rPr>
              <a:t>videododacima</a:t>
            </a:r>
            <a:r>
              <a:rPr lang="hr-HR" sz="3200" dirty="0">
                <a:solidFill>
                  <a:srgbClr val="0070C0"/>
                </a:solidFill>
                <a:latin typeface="Arial"/>
                <a:cs typeface="Arial"/>
              </a:rPr>
              <a:t> i </a:t>
            </a:r>
            <a:r>
              <a:rPr lang="hr-HR" sz="3200" dirty="0" err="1">
                <a:solidFill>
                  <a:srgbClr val="0070C0"/>
                </a:solidFill>
                <a:latin typeface="Arial"/>
                <a:cs typeface="Arial"/>
              </a:rPr>
              <a:t>audiododacima</a:t>
            </a:r>
            <a:r>
              <a:rPr lang="hr-HR" sz="3200" dirty="0">
                <a:solidFill>
                  <a:srgbClr val="0070C0"/>
                </a:solidFill>
                <a:latin typeface="Arial"/>
                <a:cs typeface="Arial"/>
              </a:rPr>
              <a:t>).</a:t>
            </a:r>
            <a:r>
              <a:rPr lang="hr-HR" sz="3200" dirty="0">
                <a:latin typeface="Arial"/>
                <a:cs typeface="Arial"/>
              </a:rPr>
              <a:t>	</a:t>
            </a:r>
            <a:r>
              <a:rPr lang="hr-HR" sz="4000" dirty="0"/>
              <a:t>					</a:t>
            </a:r>
            <a:endParaRPr lang="hr-HR" sz="4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7932952"/>
      </p:ext>
    </p:extLst>
  </p:cSld>
  <p:clrMapOvr>
    <a:masterClrMapping/>
  </p:clrMapOvr>
</p:sld>
</file>

<file path=ppt/theme/theme1.xml><?xml version="1.0" encoding="utf-8"?>
<a:theme xmlns:a="http://schemas.openxmlformats.org/drawingml/2006/main" name="Theme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3" id="{5610D1D3-D29F-4FBF-B833-68BC22585F07}" vid="{09EF8C6F-E890-41AF-8CEC-C03A85828729}"/>
    </a:ext>
  </a:extLst>
</a:theme>
</file>

<file path=ppt/theme/theme2.xml><?xml version="1.0" encoding="utf-8"?>
<a:theme xmlns:a="http://schemas.openxmlformats.org/drawingml/2006/main" name="Značka">
  <a:themeElements>
    <a:clrScheme name="Značka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Značka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Značka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2B645863A9A644AC0F5DF9843623BA" ma:contentTypeVersion="7" ma:contentTypeDescription="Create a new document." ma:contentTypeScope="" ma:versionID="a94792ec7046bb6ee99a7ae0ccedcd79">
  <xsd:schema xmlns:xsd="http://www.w3.org/2001/XMLSchema" xmlns:xs="http://www.w3.org/2001/XMLSchema" xmlns:p="http://schemas.microsoft.com/office/2006/metadata/properties" xmlns:ns2="fe5bea7e-3616-41dc-8fa0-d5e0ae377d0b" targetNamespace="http://schemas.microsoft.com/office/2006/metadata/properties" ma:root="true" ma:fieldsID="c68193f4adebb3e337eff1a40e808b3d" ns2:_="">
    <xsd:import namespace="fe5bea7e-3616-41dc-8fa0-d5e0ae377d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bea7e-3616-41dc-8fa0-d5e0ae377d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54DB54F-FD08-42C2-9682-846CD1314F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9C2A78F-F576-4E47-9C37-56B909A1CA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5bea7e-3616-41dc-8fa0-d5e0ae377d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E29A2D-E997-47CD-859F-125D5968F0B1}">
  <ds:schemaRefs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fe5bea7e-3616-41dc-8fa0-d5e0ae377d0b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7314</TotalTime>
  <Words>404</Words>
  <Application>Microsoft Office PowerPoint</Application>
  <PresentationFormat>Široki zaslon</PresentationFormat>
  <Paragraphs>83</Paragraphs>
  <Slides>21</Slides>
  <Notes>4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Calisto MT</vt:lpstr>
      <vt:lpstr>Gill Sans MT</vt:lpstr>
      <vt:lpstr>Impact</vt:lpstr>
      <vt:lpstr>Segoe UI Semilight</vt:lpstr>
      <vt:lpstr>Theme3</vt:lpstr>
      <vt:lpstr>Značka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>MZO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Blaženka Knežević</dc:creator>
  <cp:lastModifiedBy>Blaženka Knežević</cp:lastModifiedBy>
  <cp:revision>1073</cp:revision>
  <dcterms:created xsi:type="dcterms:W3CDTF">2020-09-02T18:02:55Z</dcterms:created>
  <dcterms:modified xsi:type="dcterms:W3CDTF">2024-06-14T18:22:51Z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0x010100582B645863A9A644AC0F5DF9843623BA</vt:lpwstr>
  </property>
</Properties>
</file>