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69" r:id="rId29"/>
    <p:sldId id="285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3" r:id="rId4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46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4T13:56:29.2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15933 5536 16383 0 0,'0'-6'0'0'0,"0"-7"0"0"0,-5-7 0 0 0,-8-11 0 0 0,-8-7 0 0 0,-5 4 0 0 0,-4 2 0 0 0,-8 6 0 0 0,-20 2 0 0 0,-6 0 0 0 0,-9-8 0 0 0,-9-4 0 0 0,-2-1 0 0 0,9 0 0 0 0,4 6 0 0 0,-1-3 0 0 0,5-1 0 0 0,8 5 0 0 0,-2 2 0 0 0,-2 6 0 0 0,4 7 0 0 0,6 6 0 0 0,7 4 0 0 0,5 3 0 0 0,5 2 0 0 0,2 1 0 0 0,1 0 0 0 0,1 1 0 0 0,-5-7 0 0 0,-8-7 0 0 0,-13-3 0 0 0,-2 3 0 0 0,-3 2 0 0 0,5 3 0 0 0,5 3 0 0 0,8 2 0 0 0,4 2 0 0 0,5 0 0 0 0,2 1 0 0 0,1-1 0 0 0,1 1 0 0 0,-5-1 0 0 0,-3 0 0 0 0,1 6 0 0 0,1 2 0 0 0,-5 5 0 0 0,0 0 0 0 0,-4 4 0 0 0,0-2 0 0 0,3-2 0 0 0,3-4 0 0 0,-14 2 0 0 0,-9-1 0 0 0,1-2 0 0 0,-1-2 0 0 0,1 3 0 0 0,4 6 0 0 0,1 0 0 0 0,0 4 0 0 0,3-2 0 0 0,1 2 0 0 0,3 3 0 0 0,5-2 0 0 0,4-4 0 0 0,-1 0 0 0 0,0 4 0 0 0,3-2 0 0 0,2-4 0 0 0,-4 1 0 0 0,-6 4 0 0 0,-6 10 0 0 0,-5 5 0 0 0,2-2 0 0 0,-6-2 0 0 0,1 0 0 0 0,7 0 0 0 0,12 2 0 0 0,7-6 0 0 0,5-1 0 0 0,8 0 0 0 0,1-3 0 0 0,0 5 0 0 0,-3 4 0 0 0,-2 8 0 0 0,-2 8 0 0 0,-3 3 0 0 0,6-3 0 0 0,0 9 0 0 0,5-1 0 0 0,1 2 0 0 0,3-2 0 0 0,5-1 0 0 0,4-3 0 0 0,4-4 0 0 0,2-6 0 0 0,2-3 0 0 0,1-2 0 0 0,0-3 0 0 0,0 0 0 0 0,-1-1 0 0 0,1 0 0 0 0,-1 6 0 0 0,0 2 0 0 0,1 0 0 0 0,-1-2 0 0 0,5-1 0 0 0,8 4 0 0 0,7 1 0 0 0,1-1 0 0 0,1-2 0 0 0,4-2 0 0 0,2-2 0 0 0,-3-1 0 0 0,-1 0 0 0 0,2-1 0 0 0,2-6 0 0 0,1-2 0 0 0,2-5 0 0 0,7 0 0 0 0,3 1 0 0 0,-1-2 0 0 0,-1 1 0 0 0,4 3 0 0 0,-5 3 0 0 0,2-3 0 0 0,0-5 0 0 0,-2-6 0 0 0,5 1 0 0 0,0 4 0 0 0,5 4 0 0 0,4-1 0 0 0,0-4 0 0 0,2 1 0 0 0,-3-3 0 0 0,-4 3 0 0 0,-4-3 0 0 0,-5 3 0 0 0,-7 4 0 0 0,-5-2 0 0 0,0-4 0 0 0,0-5 0 0 0,13 2 0 0 0,12 5 0 0 0,2-1 0 0 0,3-4 0 0 0,4-2 0 0 0,-3-5 0 0 0,0 4 0 0 0,-4 0 0 0 0,-5-2 0 0 0,-6-2 0 0 0,2-2 0 0 0,5-1 0 0 0,4-1 0 0 0,17 5 0 0 0,7 7 0 0 0,2 1 0 0 0,-7-2 0 0 0,-10-2 0 0 0,-10-4 0 0 0,-8-2 0 0 0,-1 4 0 0 0,10 5 0 0 0,7 2 0 0 0,-1-3 0 0 0,-6-3 0 0 0,-5-3 0 0 0,-6-2 0 0 0,-3-3 0 0 0,-4 0 0 0 0,-2-2 0 0 0,-1 1 0 0 0,0-1 0 0 0,0 1 0 0 0,6-1 0 0 0,7 1 0 0 0,8 0 0 0 0,6 0 0 0 0,-2 0 0 0 0,1 0 0 0 0,-3 0 0 0 0,-6 0 0 0 0,-6 0 0 0 0,-4 0 0 0 0,-4 0 0 0 0,-1-6 0 0 0,-2-1 0 0 0,1 0 0 0 0,-2-5 0 0 0,2 1 0 0 0,-1-5 0 0 0,6-4 0 0 0,3-5 0 0 0,-1-3 0 0 0,-2-3 0 0 0,0-2 0 0 0,-3-1 0 0 0,0 0 0 0 0,-2 0 0 0 0,0 0 0 0 0,0 1 0 0 0,0-7 0 0 0,0 5 0 0 0,-6 3 0 0 0,-2-6 0 0 0,1-6 0 0 0,2-2 0 0 0,-5 1 0 0 0,0-3 0 0 0,2 7 0 0 0,1-1 0 0 0,-2 1 0 0 0,-7-3 0 0 0,1-7 0 0 0,-4-4 0 0 0,2-6 0 0 0,-2 4 0 0 0,-3 4 0 0 0,-4 7 0 0 0,-2 4 0 0 0,-3 5 0 0 0,-2 3 0 0 0,0 1 0 0 0,-1 1 0 0 0,1 0 0 0 0,-1 0 0 0 0,1 0 0 0 0,-1-1 0 0 0,1 0 0 0 0,0 1 0 0 0,0-7 0 0 0,-6-2 0 0 0,-1 1 0 0 0,-6-4 0 0 0,-6-1 0 0 0,-5 2 0 0 0,1 3 0 0 0,-1-3 0 0 0,-2 0 0 0 0,-2 1 0 0 0,3 3 0 0 0,7-3 0 0 0,0 5 0 0 0,3-2 0 0 0,5-1 0 0 0,3 8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4T13:56:29.2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17029 12472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4T13:56:29.2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17029 12472 16383 0 0,'0'0'0'0'0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5679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0972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7600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9703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8215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13.6.2024.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317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13.6.2024.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807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13.6.2024.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9718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13.6.2024.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795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13.6.2024.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856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13.6.2024.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209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1FB43-724D-437A-A5E8-1D673BA80D2D}" type="datetimeFigureOut">
              <a:rPr lang="hr-HR" smtClean="0"/>
              <a:t>13.6.2024.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525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ustomXml" Target="../ink/ink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lektire.skole.hr/audio_lektire/pejzaz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blazenkaknezevic1/3d-bojanje-radovi-7gbpx4aohntinp06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padlet.com/blazenkaknezevic1/3d-bojanje-radovi-7gbpx4aohntinp06/slideshow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view.genial.ly/645fd70deecdc80018f61026/interactive-content-trivial-quiz-ii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noodle.com/videos/NXQArX/wake-up?sourcePage=share&amp;sourcePageType=share&amp;sourceName=share&amp;sourceElement=shar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380407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hr-HR" sz="5200">
                <a:cs typeface="Calibri Light"/>
              </a:rPr>
              <a:t>3D Bojanje</a:t>
            </a:r>
            <a:br>
              <a:rPr lang="hr-HR" sz="5200">
                <a:cs typeface="Calibri Light"/>
              </a:rPr>
            </a:br>
            <a:r>
              <a:rPr lang="hr-HR" sz="5200">
                <a:cs typeface="Calibri Light"/>
              </a:rPr>
              <a:t>Cvjetna </a:t>
            </a:r>
            <a:r>
              <a:rPr lang="hr-HR" sz="5200" dirty="0">
                <a:cs typeface="Calibri Light"/>
              </a:rPr>
              <a:t>livada</a:t>
            </a:r>
            <a:endParaRPr lang="hr-HR" sz="5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380408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hr-HR" dirty="0">
                <a:cs typeface="Calibri"/>
              </a:rPr>
              <a:t>Učiteljica: Blaženka Knežević</a:t>
            </a:r>
          </a:p>
          <a:p>
            <a:pPr algn="l"/>
            <a:endParaRPr lang="hr-HR" dirty="0">
              <a:cs typeface="Calibri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DB53AE0A-0E41-ABB6-07B5-E05CBFCD4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66" r="12637" b="8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1">
            <a:extLst>
              <a:ext uri="{FF2B5EF4-FFF2-40B4-BE49-F238E27FC236}">
                <a16:creationId xmlns:a16="http://schemas.microsoft.com/office/drawing/2014/main" id="{AAB5410D-6BDD-8135-37D5-E1300C54A084}"/>
              </a:ext>
            </a:extLst>
          </p:cNvPr>
          <p:cNvSpPr txBox="1"/>
          <p:nvPr/>
        </p:nvSpPr>
        <p:spPr>
          <a:xfrm>
            <a:off x="2021681" y="4914900"/>
            <a:ext cx="9791696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cs typeface="Arial"/>
              </a:rPr>
              <a:t>Što</a:t>
            </a:r>
            <a:r>
              <a:rPr lang="en-US" sz="4000" dirty="0">
                <a:cs typeface="Arial"/>
              </a:rPr>
              <a:t> </a:t>
            </a:r>
            <a:r>
              <a:rPr lang="en-US" sz="4000" dirty="0" err="1">
                <a:cs typeface="Arial"/>
              </a:rPr>
              <a:t>mislite</a:t>
            </a:r>
            <a:r>
              <a:rPr lang="en-US" sz="4000" dirty="0">
                <a:cs typeface="Arial"/>
              </a:rPr>
              <a:t>, je  li  </a:t>
            </a:r>
            <a:r>
              <a:rPr lang="en-US" sz="4000" dirty="0" err="1">
                <a:cs typeface="Arial"/>
              </a:rPr>
              <a:t>lakše</a:t>
            </a:r>
            <a:r>
              <a:rPr lang="en-US" sz="4000" dirty="0">
                <a:cs typeface="Arial"/>
              </a:rPr>
              <a:t> </a:t>
            </a:r>
            <a:r>
              <a:rPr lang="en-US" sz="4000" dirty="0" err="1">
                <a:cs typeface="Arial"/>
              </a:rPr>
              <a:t>crtati</a:t>
            </a:r>
            <a:r>
              <a:rPr lang="en-US" sz="4000" dirty="0">
                <a:cs typeface="Arial"/>
              </a:rPr>
              <a:t> s </a:t>
            </a:r>
            <a:r>
              <a:rPr lang="en-US" sz="4000" dirty="0" err="1">
                <a:cs typeface="Arial"/>
              </a:rPr>
              <a:t>pomoću</a:t>
            </a:r>
            <a:r>
              <a:rPr lang="en-US" sz="4000" dirty="0">
                <a:cs typeface="Arial"/>
              </a:rPr>
              <a:t> </a:t>
            </a:r>
            <a:r>
              <a:rPr lang="en-US" sz="4000" dirty="0" err="1">
                <a:cs typeface="Arial"/>
              </a:rPr>
              <a:t>miša</a:t>
            </a:r>
            <a:r>
              <a:rPr lang="en-US" sz="4000" dirty="0">
                <a:cs typeface="Arial"/>
              </a:rPr>
              <a:t> </a:t>
            </a:r>
            <a:endParaRPr lang="sr-Latn-RS" sz="4000" dirty="0">
              <a:cs typeface="Calibri"/>
            </a:endParaRPr>
          </a:p>
          <a:p>
            <a:r>
              <a:rPr lang="en-US" sz="4000" dirty="0" err="1">
                <a:cs typeface="Arial"/>
              </a:rPr>
              <a:t>ili</a:t>
            </a:r>
            <a:r>
              <a:rPr lang="en-US" sz="4000" dirty="0">
                <a:cs typeface="Arial"/>
              </a:rPr>
              <a:t> </a:t>
            </a:r>
            <a:r>
              <a:rPr lang="en-US" sz="4000" dirty="0" err="1">
                <a:cs typeface="Arial"/>
              </a:rPr>
              <a:t>obične</a:t>
            </a:r>
            <a:r>
              <a:rPr lang="en-US" sz="4000" dirty="0">
                <a:cs typeface="Arial"/>
              </a:rPr>
              <a:t> </a:t>
            </a:r>
            <a:r>
              <a:rPr lang="en-US" sz="4000" dirty="0" err="1">
                <a:cs typeface="Arial"/>
              </a:rPr>
              <a:t>olovke</a:t>
            </a:r>
            <a:r>
              <a:rPr lang="en-US" sz="4000" dirty="0">
                <a:cs typeface="Arial"/>
              </a:rPr>
              <a:t> </a:t>
            </a:r>
            <a:r>
              <a:rPr lang="en-US" sz="4000" dirty="0" err="1">
                <a:cs typeface="Arial"/>
              </a:rPr>
              <a:t>i</a:t>
            </a:r>
            <a:r>
              <a:rPr lang="en-US" sz="4000" dirty="0">
                <a:cs typeface="Arial"/>
              </a:rPr>
              <a:t> </a:t>
            </a:r>
            <a:r>
              <a:rPr lang="en-US" sz="4000" dirty="0" err="1">
                <a:cs typeface="Arial"/>
              </a:rPr>
              <a:t>kista</a:t>
            </a:r>
            <a:r>
              <a:rPr lang="en-US" sz="4000" dirty="0">
                <a:cs typeface="Arial"/>
              </a:rPr>
              <a:t>?​</a:t>
            </a:r>
            <a:endParaRPr lang="sr-Latn-RS" sz="4000" dirty="0">
              <a:cs typeface="Calibri"/>
            </a:endParaRP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65EA3BA2-CDDA-2704-CD68-D44DE7941BC1}"/>
              </a:ext>
            </a:extLst>
          </p:cNvPr>
          <p:cNvSpPr txBox="1"/>
          <p:nvPr/>
        </p:nvSpPr>
        <p:spPr>
          <a:xfrm>
            <a:off x="2021683" y="676275"/>
            <a:ext cx="9863134" cy="13710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Times New Roman"/>
                <a:cs typeface="Times New Roman"/>
              </a:rPr>
              <a:t>Jeste li </a:t>
            </a:r>
            <a:r>
              <a:rPr lang="en-US" sz="4000" dirty="0" err="1">
                <a:latin typeface="Times New Roman"/>
                <a:cs typeface="Times New Roman"/>
              </a:rPr>
              <a:t>već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crtali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na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računalu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i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koje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programe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ste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koristili</a:t>
            </a:r>
            <a:r>
              <a:rPr lang="en-US" sz="4000" dirty="0">
                <a:latin typeface="Times New Roman"/>
                <a:cs typeface="Times New Roman"/>
              </a:rPr>
              <a:t>?</a:t>
            </a:r>
          </a:p>
        </p:txBody>
      </p:sp>
      <p:pic>
        <p:nvPicPr>
          <p:cNvPr id="6" name="Slika 6" descr="Slika na kojoj se prikazuje planina, nebo, vanjski, priroda&#10;&#10;Opis je automatski generiran">
            <a:extLst>
              <a:ext uri="{FF2B5EF4-FFF2-40B4-BE49-F238E27FC236}">
                <a16:creationId xmlns:a16="http://schemas.microsoft.com/office/drawing/2014/main" id="{2E39BAFA-C1BB-AB54-DECF-36355B82E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931" y="2377200"/>
            <a:ext cx="5255416" cy="2413161"/>
          </a:xfrm>
          <a:prstGeom prst="rect">
            <a:avLst/>
          </a:prstGeom>
        </p:spPr>
      </p:pic>
      <p:pic>
        <p:nvPicPr>
          <p:cNvPr id="9" name="Slika 5" descr="Free slika: upitnik, 3D, fonta, pitanje, simbol, pitanje, zagonetke ...">
            <a:extLst>
              <a:ext uri="{FF2B5EF4-FFF2-40B4-BE49-F238E27FC236}">
                <a16:creationId xmlns:a16="http://schemas.microsoft.com/office/drawing/2014/main" id="{C844EBBA-BC63-04D5-364F-841EA0047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"/>
          <a:stretch/>
        </p:blipFill>
        <p:spPr>
          <a:xfrm>
            <a:off x="322183" y="586344"/>
            <a:ext cx="1455537" cy="146744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pic>
        <p:nvPicPr>
          <p:cNvPr id="10" name="Slika 5" descr="Free slika: upitnik, 3D, fonta, pitanje, simbol, pitanje, zagonetke ...">
            <a:extLst>
              <a:ext uri="{FF2B5EF4-FFF2-40B4-BE49-F238E27FC236}">
                <a16:creationId xmlns:a16="http://schemas.microsoft.com/office/drawing/2014/main" id="{B7D2E417-EB53-9C7E-5FC7-7EF13EBC5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"/>
          <a:stretch/>
        </p:blipFill>
        <p:spPr>
          <a:xfrm>
            <a:off x="143589" y="4848781"/>
            <a:ext cx="1455537" cy="146744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pic>
        <p:nvPicPr>
          <p:cNvPr id="11" name="Slika 11" descr="Slika na kojoj se prikazuje dijagram&#10;&#10;Opis je automatski generiran">
            <a:extLst>
              <a:ext uri="{FF2B5EF4-FFF2-40B4-BE49-F238E27FC236}">
                <a16:creationId xmlns:a16="http://schemas.microsoft.com/office/drawing/2014/main" id="{800D0B20-35D2-7C43-DBBD-CAE58783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619" y="2380982"/>
            <a:ext cx="4195761" cy="240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0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8532AE1-3E02-470C-B898-A0C62F2E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401DF7-4687-415B-A91D-DB43BEEBD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6461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FC09D2-72D2-4174-A2DF-1017D0FEB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912" y="685800"/>
            <a:ext cx="6048935" cy="54864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5FFD032-9DB3-F4C0-AEC6-33AF6EB22B59}"/>
              </a:ext>
            </a:extLst>
          </p:cNvPr>
          <p:cNvSpPr txBox="1"/>
          <p:nvPr/>
        </p:nvSpPr>
        <p:spPr>
          <a:xfrm>
            <a:off x="1368612" y="1095152"/>
            <a:ext cx="4773616" cy="10653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676AC18-822D-3D27-2B5F-D9B97FE02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395" y="816181"/>
            <a:ext cx="6011865" cy="48031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obradu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kreiranje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slika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računalu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postoje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brojni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računalni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programi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Paint (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Bojanje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), Adobe Photoshop Express,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Bojanje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3D… 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ćemo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danas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raditi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programu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Bojanje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3D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/>
            </a:endParaRPr>
          </a:p>
          <a:p>
            <a:pPr marL="0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endParaRPr lang="sr-Latn-RS" sz="4000" dirty="0">
              <a:cs typeface="Calibri"/>
            </a:endParaRPr>
          </a:p>
          <a:p>
            <a:pPr marL="0" indent="0">
              <a:buNone/>
            </a:pPr>
            <a:endParaRPr lang="hr-HR" dirty="0">
              <a:cs typeface="Calibri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6AC5745-055B-8320-17CD-DD5332E17ED9}"/>
              </a:ext>
            </a:extLst>
          </p:cNvPr>
          <p:cNvSpPr txBox="1"/>
          <p:nvPr/>
        </p:nvSpPr>
        <p:spPr>
          <a:xfrm>
            <a:off x="8522494" y="5117306"/>
            <a:ext cx="315991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595959"/>
                </a:solidFill>
                <a:latin typeface="Calibri Light"/>
                <a:cs typeface="Calibri Light"/>
              </a:rPr>
              <a:t>Ikona</a:t>
            </a:r>
            <a:r>
              <a:rPr lang="en-US" sz="2000" b="1" dirty="0">
                <a:solidFill>
                  <a:srgbClr val="595959"/>
                </a:solidFill>
                <a:latin typeface="Calibri Light"/>
                <a:cs typeface="Calibri Light"/>
              </a:rPr>
              <a:t> </a:t>
            </a:r>
            <a:r>
              <a:rPr lang="en-US" sz="2000" b="1" dirty="0" err="1">
                <a:solidFill>
                  <a:srgbClr val="595959"/>
                </a:solidFill>
                <a:latin typeface="Calibri Light"/>
                <a:cs typeface="Calibri Light"/>
              </a:rPr>
              <a:t>programa</a:t>
            </a:r>
            <a:r>
              <a:rPr lang="en-US" sz="2000" b="1" dirty="0">
                <a:solidFill>
                  <a:srgbClr val="595959"/>
                </a:solidFill>
                <a:latin typeface="Calibri Light"/>
                <a:cs typeface="Calibri Light"/>
              </a:rPr>
              <a:t> </a:t>
            </a:r>
            <a:r>
              <a:rPr lang="en-US" sz="2000" b="1" dirty="0" err="1">
                <a:solidFill>
                  <a:srgbClr val="595959"/>
                </a:solidFill>
                <a:latin typeface="Calibri Light"/>
                <a:cs typeface="Calibri Light"/>
              </a:rPr>
              <a:t>Bojanje</a:t>
            </a:r>
            <a:r>
              <a:rPr lang="en-US" sz="2000" b="1" dirty="0">
                <a:solidFill>
                  <a:srgbClr val="595959"/>
                </a:solidFill>
                <a:latin typeface="Calibri Light"/>
                <a:cs typeface="Calibri Light"/>
              </a:rPr>
              <a:t> 3D</a:t>
            </a:r>
            <a:r>
              <a:rPr lang="hr-HR" sz="2000" dirty="0">
                <a:solidFill>
                  <a:srgbClr val="595959"/>
                </a:solidFill>
                <a:latin typeface="Calibri Light"/>
                <a:cs typeface="Calibri Light"/>
              </a:rPr>
              <a:t>​</a:t>
            </a:r>
            <a:endParaRPr lang="hr-HR" dirty="0"/>
          </a:p>
        </p:txBody>
      </p:sp>
      <p:pic>
        <p:nvPicPr>
          <p:cNvPr id="7" name="Slika 7" descr="Slika na kojoj se prikazuje balon, zrakoplov&#10;&#10;Opis je automatski generiran">
            <a:extLst>
              <a:ext uri="{FF2B5EF4-FFF2-40B4-BE49-F238E27FC236}">
                <a16:creationId xmlns:a16="http://schemas.microsoft.com/office/drawing/2014/main" id="{692719C7-B834-BA37-EFA0-513157729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5" y="1428750"/>
            <a:ext cx="2786060" cy="284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6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828C0FD-AD79-6DA1-D99D-590FF5ABB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10" y="963336"/>
            <a:ext cx="4560584" cy="1128068"/>
          </a:xfrm>
        </p:spPr>
        <p:txBody>
          <a:bodyPr anchor="ctr">
            <a:normAutofit/>
          </a:bodyPr>
          <a:lstStyle/>
          <a:p>
            <a:r>
              <a:rPr lang="hr-HR" sz="4000" dirty="0">
                <a:cs typeface="Calibri Light"/>
              </a:rPr>
              <a:t>O PROGRAMU</a:t>
            </a:r>
            <a:endParaRPr lang="hr-HR" sz="4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9D34F6B-22B0-0FA7-9E47-BF68BDF73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544817"/>
            <a:ext cx="4738018" cy="397958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 sz="2400" dirty="0">
                <a:cs typeface="Calibri"/>
              </a:rPr>
              <a:t>Bojanje 3D (Microsoft </a:t>
            </a:r>
            <a:r>
              <a:rPr lang="hr-HR" sz="2400" dirty="0" err="1">
                <a:cs typeface="Calibri"/>
              </a:rPr>
              <a:t>Paint</a:t>
            </a:r>
            <a:r>
              <a:rPr lang="hr-HR" sz="2400" dirty="0">
                <a:cs typeface="Calibri"/>
              </a:rPr>
              <a:t> 3D) je program operacijskog sustava Windows namijenjen za crtanje, bojanje i uređivanje crteža i slika.</a:t>
            </a:r>
            <a:endParaRPr lang="sr-Latn-RS" dirty="0"/>
          </a:p>
          <a:p>
            <a:r>
              <a:rPr lang="hr-HR" sz="2400" dirty="0">
                <a:cs typeface="Calibri"/>
              </a:rPr>
              <a:t> Uz osnovne umjetničke alate (kistove, olovke, marker, sprej i druge) možemo koristiti 2D i 3D pripremljene oblike, naljepnice, dodavati tekst i efekte. </a:t>
            </a:r>
            <a:endParaRPr lang="hr-HR" dirty="0">
              <a:cs typeface="Calibri"/>
            </a:endParaRPr>
          </a:p>
          <a:p>
            <a:r>
              <a:rPr lang="hr-HR" sz="2400" dirty="0">
                <a:cs typeface="Calibri"/>
              </a:rPr>
              <a:t>3D modele izrađene u programu Bojanje 3D možemo ispisati na 3D pisaču.</a:t>
            </a:r>
            <a:endParaRPr lang="hr-HR" dirty="0">
              <a:cs typeface="Calibri"/>
            </a:endParaRPr>
          </a:p>
          <a:p>
            <a:endParaRPr lang="hr-HR" sz="2000" dirty="0"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3F1926D5-09B2-1090-5010-97ED06EB20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6" r="10696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4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14AF09-B1E8-544A-5EBE-276462C6F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669" y="55563"/>
            <a:ext cx="6812757" cy="13255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hr-HR" dirty="0">
                <a:cs typeface="Calibri Light"/>
              </a:rPr>
              <a:t>Pokretanje programa</a:t>
            </a:r>
            <a:endParaRPr lang="sr-Latn-RS" dirty="0">
              <a:cs typeface="Calibri Light" panose="020F0302020204030204"/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A2414B7-6C2D-132D-B51D-6D605AEF8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81" y="1373187"/>
            <a:ext cx="4860132" cy="20534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3000" dirty="0">
                <a:ea typeface="+mn-lt"/>
                <a:cs typeface="+mn-lt"/>
              </a:rPr>
              <a:t>Program Bojanje 3D pokrećemo iz izbornika Start lijevim klikom miša na ikonu programa.</a:t>
            </a:r>
            <a:endParaRPr lang="hr-HR" dirty="0">
              <a:cs typeface="Calibri" panose="020F0502020204030204"/>
            </a:endParaRPr>
          </a:p>
          <a:p>
            <a:endParaRPr lang="hr-HR" sz="3000" dirty="0">
              <a:cs typeface="Calibri"/>
            </a:endParaRPr>
          </a:p>
          <a:p>
            <a:endParaRPr lang="hr-HR" sz="3000" dirty="0">
              <a:cs typeface="Calibri"/>
            </a:endParaRPr>
          </a:p>
          <a:p>
            <a:endParaRPr lang="hr-HR" dirty="0">
              <a:cs typeface="Calibri"/>
            </a:endParaRPr>
          </a:p>
        </p:txBody>
      </p:sp>
      <p:pic>
        <p:nvPicPr>
          <p:cNvPr id="10" name="Slika 10">
            <a:extLst>
              <a:ext uri="{FF2B5EF4-FFF2-40B4-BE49-F238E27FC236}">
                <a16:creationId xmlns:a16="http://schemas.microsoft.com/office/drawing/2014/main" id="{4E56D01B-3553-BB00-6150-2FF3584BF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212" y="1501378"/>
            <a:ext cx="6505573" cy="46291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D3E832D3-3F60-34B2-95C1-F18BB7BBF941}"/>
                  </a:ext>
                </a:extLst>
              </p14:cNvPr>
              <p14:cNvContentPartPr/>
              <p14:nvPr/>
            </p14:nvContentPartPr>
            <p14:xfrm>
              <a:off x="5796872" y="2424902"/>
              <a:ext cx="1586130" cy="1014052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D3E832D3-3F60-34B2-95C1-F18BB7BBF9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78876" y="2407269"/>
                <a:ext cx="1621761" cy="10496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85B561BA-9A62-F0E0-8EE2-C24C32F977DF}"/>
                  </a:ext>
                </a:extLst>
              </p14:cNvPr>
              <p14:cNvContentPartPr/>
              <p14:nvPr/>
            </p14:nvContentPartPr>
            <p14:xfrm>
              <a:off x="8417719" y="6569273"/>
              <a:ext cx="14882" cy="14882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85B561BA-9A62-F0E0-8EE2-C24C32F977D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88501" y="5825173"/>
                <a:ext cx="1488200" cy="14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6127EA3B-C7FD-C16C-1635-4E6FE20B77DB}"/>
                  </a:ext>
                </a:extLst>
              </p14:cNvPr>
              <p14:cNvContentPartPr/>
              <p14:nvPr/>
            </p14:nvContentPartPr>
            <p14:xfrm>
              <a:off x="8417719" y="6569273"/>
              <a:ext cx="14882" cy="14882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6127EA3B-C7FD-C16C-1635-4E6FE20B77D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88501" y="5825173"/>
                <a:ext cx="1488200" cy="14882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kstniOkvir 25">
            <a:extLst>
              <a:ext uri="{FF2B5EF4-FFF2-40B4-BE49-F238E27FC236}">
                <a16:creationId xmlns:a16="http://schemas.microsoft.com/office/drawing/2014/main" id="{A90C60B2-2500-14FC-7E42-3135FFDF0EC9}"/>
              </a:ext>
            </a:extLst>
          </p:cNvPr>
          <p:cNvSpPr txBox="1"/>
          <p:nvPr/>
        </p:nvSpPr>
        <p:spPr>
          <a:xfrm>
            <a:off x="497681" y="3652837"/>
            <a:ext cx="4636293" cy="169277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2600" b="1" dirty="0">
                <a:cs typeface="Arial"/>
              </a:rPr>
              <a:t>Zadatak  za učenike:</a:t>
            </a:r>
            <a:endParaRPr lang="sr-Latn-RS" b="1" dirty="0"/>
          </a:p>
          <a:p>
            <a:r>
              <a:rPr lang="hr-HR" sz="2600" dirty="0">
                <a:cs typeface="Arial"/>
              </a:rPr>
              <a:t>Kliknite na izbornik Novo i započnite s novom slikovnom datotekom.​</a:t>
            </a:r>
          </a:p>
        </p:txBody>
      </p:sp>
    </p:spTree>
    <p:extLst>
      <p:ext uri="{BB962C8B-B14F-4D97-AF65-F5344CB8AC3E}">
        <p14:creationId xmlns:p14="http://schemas.microsoft.com/office/powerpoint/2010/main" val="2918909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5279F2-3A1C-4D35-EEF6-ED4A6B680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cs typeface="Calibri Light"/>
              </a:rPr>
              <a:t>Osnovni dijelovi programa</a:t>
            </a:r>
          </a:p>
          <a:p>
            <a:endParaRPr lang="hr-HR" dirty="0">
              <a:cs typeface="Calibri Light"/>
            </a:endParaRP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E35A1C46-7BC9-3DCE-BCCD-FB53AE0BF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9049" y="1408906"/>
            <a:ext cx="9333901" cy="5160962"/>
          </a:xfrm>
        </p:spPr>
      </p:pic>
    </p:spTree>
    <p:extLst>
      <p:ext uri="{BB962C8B-B14F-4D97-AF65-F5344CB8AC3E}">
        <p14:creationId xmlns:p14="http://schemas.microsoft.com/office/powerpoint/2010/main" val="172051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E53597-307E-0D1A-40AC-FEE1B3D5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793750"/>
            <a:ext cx="6205537" cy="96837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hr-HR" dirty="0">
                <a:cs typeface="Calibri Light"/>
              </a:rPr>
            </a:br>
            <a:r>
              <a:rPr lang="hr-HR" dirty="0">
                <a:cs typeface="Calibri Light"/>
              </a:rPr>
              <a:t>Područje crtanja</a:t>
            </a:r>
            <a:endParaRPr lang="sr-Latn-RS" dirty="0">
              <a:cs typeface="Calibri Light"/>
            </a:endParaRPr>
          </a:p>
          <a:p>
            <a:pPr algn="ctr"/>
            <a:endParaRPr lang="hr-HR" dirty="0">
              <a:cs typeface="Calibri Light"/>
            </a:endParaRPr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F587B472-8E74-8360-7992-229F85E7D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1593" y="793751"/>
            <a:ext cx="1690687" cy="1854993"/>
          </a:xfr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25CD73FC-1F5E-3166-D0CF-0FB023760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731" y="2781300"/>
            <a:ext cx="4062412" cy="392668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31324245-92C1-F2D5-07B5-A477536F4C09}"/>
              </a:ext>
            </a:extLst>
          </p:cNvPr>
          <p:cNvSpPr txBox="1"/>
          <p:nvPr/>
        </p:nvSpPr>
        <p:spPr>
          <a:xfrm>
            <a:off x="414339" y="2831307"/>
            <a:ext cx="7053261" cy="20621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200" b="1" u="sng" dirty="0" err="1">
                <a:latin typeface="Calibri"/>
                <a:cs typeface="Arial"/>
              </a:rPr>
              <a:t>Zadatak</a:t>
            </a:r>
            <a:r>
              <a:rPr lang="en-US" sz="3200" b="1" u="sng" dirty="0">
                <a:latin typeface="Calibri"/>
                <a:cs typeface="Arial"/>
              </a:rPr>
              <a:t> za </a:t>
            </a:r>
            <a:r>
              <a:rPr lang="en-US" sz="3200" b="1" u="sng" dirty="0" err="1">
                <a:latin typeface="Calibri"/>
                <a:cs typeface="Arial"/>
              </a:rPr>
              <a:t>učenike</a:t>
            </a:r>
            <a:r>
              <a:rPr lang="en-US" sz="3200" b="1" u="sng" dirty="0">
                <a:latin typeface="Calibri"/>
                <a:cs typeface="Arial"/>
              </a:rPr>
              <a:t>: </a:t>
            </a:r>
          </a:p>
          <a:p>
            <a:pPr algn="just"/>
            <a:r>
              <a:rPr lang="en-US" sz="3200" b="1" dirty="0" err="1"/>
              <a:t>Prije</a:t>
            </a:r>
            <a:r>
              <a:rPr lang="en-US" sz="3200" b="1" dirty="0"/>
              <a:t> </a:t>
            </a:r>
            <a:r>
              <a:rPr lang="en-US" sz="3200" b="1" dirty="0" err="1"/>
              <a:t>crtanja</a:t>
            </a:r>
            <a:r>
              <a:rPr lang="en-US" sz="3200" b="1" dirty="0"/>
              <a:t> </a:t>
            </a:r>
            <a:r>
              <a:rPr lang="en-US" sz="3200" b="1" dirty="0" err="1"/>
              <a:t>prilagodite</a:t>
            </a:r>
            <a:r>
              <a:rPr lang="en-US" sz="3200" b="1" dirty="0"/>
              <a:t> </a:t>
            </a:r>
            <a:r>
              <a:rPr lang="en-US" sz="3200" b="1" dirty="0" err="1"/>
              <a:t>veličinu</a:t>
            </a:r>
            <a:r>
              <a:rPr lang="en-US" sz="3200" b="1" dirty="0"/>
              <a:t> </a:t>
            </a:r>
            <a:r>
              <a:rPr lang="en-US" sz="3200" b="1" dirty="0" err="1"/>
              <a:t>platna</a:t>
            </a:r>
            <a:r>
              <a:rPr lang="en-US" sz="3200" b="1" dirty="0"/>
              <a:t> za </a:t>
            </a:r>
            <a:r>
              <a:rPr lang="en-US" sz="3200" b="1" dirty="0" err="1"/>
              <a:t>crtanje</a:t>
            </a:r>
            <a:r>
              <a:rPr lang="en-US" sz="3200" b="1" dirty="0"/>
              <a:t>. </a:t>
            </a:r>
            <a:r>
              <a:rPr lang="en-US" sz="3200" b="1" dirty="0" err="1"/>
              <a:t>Područje</a:t>
            </a:r>
            <a:r>
              <a:rPr lang="en-US" sz="3200" b="1" dirty="0"/>
              <a:t> </a:t>
            </a:r>
            <a:r>
              <a:rPr lang="en-US" sz="3200" b="1" dirty="0" err="1"/>
              <a:t>crtanje</a:t>
            </a:r>
            <a:r>
              <a:rPr lang="en-US" sz="3200" b="1" dirty="0"/>
              <a:t> </a:t>
            </a:r>
            <a:r>
              <a:rPr lang="en-US" sz="3200" b="1" dirty="0" err="1"/>
              <a:t>povećajte</a:t>
            </a:r>
            <a:r>
              <a:rPr lang="en-US" sz="3200" b="1" dirty="0"/>
              <a:t> </a:t>
            </a:r>
            <a:r>
              <a:rPr lang="en-US" sz="3200" b="1" dirty="0" err="1"/>
              <a:t>na</a:t>
            </a:r>
            <a:r>
              <a:rPr lang="en-US" sz="3200" b="1" dirty="0"/>
              <a:t> 100% po </a:t>
            </a:r>
            <a:r>
              <a:rPr lang="en-US" sz="3200" b="1" dirty="0" err="1"/>
              <a:t>širini</a:t>
            </a:r>
            <a:r>
              <a:rPr lang="en-US" sz="3200" b="1" dirty="0"/>
              <a:t> </a:t>
            </a:r>
            <a:r>
              <a:rPr lang="en-US" sz="3200" b="1" dirty="0" err="1"/>
              <a:t>i</a:t>
            </a:r>
            <a:r>
              <a:rPr lang="en-US" sz="3200" b="1" dirty="0"/>
              <a:t> </a:t>
            </a:r>
            <a:r>
              <a:rPr lang="en-US" sz="3200" b="1" dirty="0" err="1"/>
              <a:t>dužini</a:t>
            </a:r>
            <a:r>
              <a:rPr lang="en-US" sz="3200" b="1" dirty="0"/>
              <a:t>.</a:t>
            </a:r>
            <a:endParaRPr lang="en-US" sz="32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51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E732BC27-2098-D331-2C82-F88FF450F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479950"/>
            <a:ext cx="10434636" cy="58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00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6924EF-D64B-46F1-E444-E176FC467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96038" cy="13493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>
                <a:cs typeface="Calibri Light"/>
              </a:rPr>
              <a:t>  ALATI GUMBA KISTOVI i </a:t>
            </a:r>
            <a:endParaRPr lang="hr-HR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85C4E501-960E-57A9-ACA7-683F5C694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2519" y="365125"/>
            <a:ext cx="1188243" cy="1331118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F3897542-C851-D6F3-18D8-43AD10705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725" y="2100262"/>
            <a:ext cx="3567111" cy="3598068"/>
          </a:xfrm>
          <a:prstGeom prst="rect">
            <a:avLst/>
          </a:prstGeom>
        </p:spPr>
      </p:pic>
      <p:pic>
        <p:nvPicPr>
          <p:cNvPr id="6" name="Slika 6" descr="Slika na kojoj se prikazuje kvadrat&#10;&#10;Opis je automatski generiran">
            <a:extLst>
              <a:ext uri="{FF2B5EF4-FFF2-40B4-BE49-F238E27FC236}">
                <a16:creationId xmlns:a16="http://schemas.microsoft.com/office/drawing/2014/main" id="{B80AE302-8EAE-C44E-8D1F-58395849E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681" y="2100263"/>
            <a:ext cx="2933699" cy="35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6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FFA181-98BC-9144-7071-60A3D215A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" y="377032"/>
            <a:ext cx="5669757" cy="612378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>
                <a:cs typeface="Calibri Light"/>
              </a:rPr>
              <a:t>Zadatak:</a:t>
            </a:r>
            <a:r>
              <a:rPr lang="hr-HR" sz="3600" dirty="0">
                <a:cs typeface="Calibri Light"/>
              </a:rPr>
              <a:t> Crtanje umjetničkim alatima</a:t>
            </a:r>
            <a:endParaRPr lang="sr-Latn-RS" sz="3600" dirty="0">
              <a:cs typeface="Calibri"/>
            </a:endParaRPr>
          </a:p>
          <a:p>
            <a:br>
              <a:rPr lang="hr-HR" sz="3600" dirty="0">
                <a:cs typeface="Calibri Light"/>
              </a:rPr>
            </a:br>
            <a:r>
              <a:rPr lang="hr-HR" sz="3600" dirty="0">
                <a:cs typeface="Calibri Light"/>
              </a:rPr>
              <a:t>Odaberite nijansu boje i debljinu. Nacrtajte nebo i zemlju/travu korištenjem kista i spreja  kako bi popunili pozadinu slike.</a:t>
            </a:r>
            <a:endParaRPr lang="hr-HR" sz="3600" dirty="0">
              <a:cs typeface="Calibri"/>
            </a:endParaRPr>
          </a:p>
          <a:p>
            <a:endParaRPr lang="hr-HR" dirty="0">
              <a:cs typeface="Calibri Light"/>
            </a:endParaRPr>
          </a:p>
        </p:txBody>
      </p:sp>
      <p:pic>
        <p:nvPicPr>
          <p:cNvPr id="4" name="Slika 4" descr="Slika na kojoj se prikazuje voda, plaža&#10;&#10;Opis je automatski generiran">
            <a:extLst>
              <a:ext uri="{FF2B5EF4-FFF2-40B4-BE49-F238E27FC236}">
                <a16:creationId xmlns:a16="http://schemas.microsoft.com/office/drawing/2014/main" id="{3B7D258E-F3FF-E4A5-1A4B-1EC7BE2CE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057" y="1617570"/>
            <a:ext cx="5410198" cy="31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86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48FD3765-7E53-2354-A06F-859169A9F33D}"/>
              </a:ext>
            </a:extLst>
          </p:cNvPr>
          <p:cNvSpPr txBox="1"/>
          <p:nvPr/>
        </p:nvSpPr>
        <p:spPr>
          <a:xfrm>
            <a:off x="3208734" y="846756"/>
            <a:ext cx="839985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3600" dirty="0">
                <a:latin typeface="Calibri"/>
                <a:cs typeface="Calibri Light"/>
              </a:rPr>
              <a:t>Znate li što znači kratica 3D? </a:t>
            </a:r>
            <a:endParaRPr lang="hr-HR" dirty="0">
              <a:cs typeface="Calibri"/>
            </a:endParaRPr>
          </a:p>
        </p:txBody>
      </p:sp>
      <p:pic>
        <p:nvPicPr>
          <p:cNvPr id="6" name="Slika 5" descr="Free slika: upitnik, 3D, fonta, pitanje, simbol, pitanje, zagonetke ...">
            <a:extLst>
              <a:ext uri="{FF2B5EF4-FFF2-40B4-BE49-F238E27FC236}">
                <a16:creationId xmlns:a16="http://schemas.microsoft.com/office/drawing/2014/main" id="{E4C1021A-2AF1-B57A-7AF4-EEFB5ED50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"/>
          <a:stretch/>
        </p:blipFill>
        <p:spPr>
          <a:xfrm>
            <a:off x="429340" y="2050812"/>
            <a:ext cx="2479476" cy="247947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9A0A2A56-B10C-4187-9C3E-90BC0A3760D4}"/>
              </a:ext>
            </a:extLst>
          </p:cNvPr>
          <p:cNvSpPr/>
          <p:nvPr/>
        </p:nvSpPr>
        <p:spPr>
          <a:xfrm>
            <a:off x="3208734" y="2258598"/>
            <a:ext cx="609600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hr-HR" sz="3600" dirty="0">
                <a:solidFill>
                  <a:prstClr val="black"/>
                </a:solidFill>
                <a:cs typeface="Calibri Light"/>
              </a:rPr>
              <a:t>Koja je razlika između 2D i 3D oblika?</a:t>
            </a:r>
            <a:br>
              <a:rPr lang="hr-HR" sz="3600" dirty="0">
                <a:solidFill>
                  <a:prstClr val="black"/>
                </a:solidFill>
                <a:cs typeface="Calibri Light"/>
              </a:rPr>
            </a:br>
            <a:endParaRPr lang="hr-HR" dirty="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283CEF5F-D5DD-41C2-92FA-66E85F0A5B21}"/>
              </a:ext>
            </a:extLst>
          </p:cNvPr>
          <p:cNvSpPr/>
          <p:nvPr/>
        </p:nvSpPr>
        <p:spPr>
          <a:xfrm>
            <a:off x="3318587" y="4050159"/>
            <a:ext cx="697307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hr-HR" sz="3600" dirty="0">
                <a:solidFill>
                  <a:prstClr val="black"/>
                </a:solidFill>
                <a:cs typeface="Calibri Light"/>
              </a:rPr>
              <a:t>Koja je razlika između geometrijskih likova i geometrijskih tijela?</a:t>
            </a:r>
            <a:endParaRPr lang="sr-Latn-RS" sz="3600" dirty="0">
              <a:solidFill>
                <a:prstClr val="black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675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5" descr="Free slika: upitnik, 3D, fonta, pitanje, simbol, pitanje, zagonetke ...">
            <a:extLst>
              <a:ext uri="{FF2B5EF4-FFF2-40B4-BE49-F238E27FC236}">
                <a16:creationId xmlns:a16="http://schemas.microsoft.com/office/drawing/2014/main" id="{25B157AB-15CA-C43A-8ECD-29FD51813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52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480C04F-21D5-1E37-AF10-57547A028F42}"/>
              </a:ext>
            </a:extLst>
          </p:cNvPr>
          <p:cNvSpPr txBox="1"/>
          <p:nvPr/>
        </p:nvSpPr>
        <p:spPr>
          <a:xfrm>
            <a:off x="5514716" y="883412"/>
            <a:ext cx="5707765" cy="499746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r-HR" sz="3200" noProof="1">
                <a:solidFill>
                  <a:schemeClr val="tx1">
                    <a:alpha val="80000"/>
                  </a:schemeClr>
                </a:solidFill>
              </a:rPr>
              <a:t>Dobro pogledajte slike koje ću vam projicirati! </a:t>
            </a:r>
            <a:endParaRPr lang="hr-HR" sz="3200" noProof="1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hr-HR" sz="3200" noProof="1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r-HR" sz="3200" noProof="1">
                <a:solidFill>
                  <a:schemeClr val="tx1">
                    <a:alpha val="80000"/>
                  </a:schemeClr>
                </a:solidFill>
              </a:rPr>
              <a:t>Razlikujete li koja od prikazanih slika je  napravljena na računalu a koje nisu? </a:t>
            </a:r>
            <a:endParaRPr lang="hr-HR" sz="3200" noProof="1">
              <a:solidFill>
                <a:schemeClr val="tx1">
                  <a:alpha val="80000"/>
                </a:schemeClr>
              </a:solidFill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56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8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827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B7ED08ED-B9BB-2283-1B51-A823AB7AD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81" y="1078310"/>
            <a:ext cx="9994105" cy="3964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9F57D7F3-B18B-41A7-967A-451520930A1F}"/>
              </a:ext>
            </a:extLst>
          </p:cNvPr>
          <p:cNvSpPr txBox="1"/>
          <p:nvPr/>
        </p:nvSpPr>
        <p:spPr>
          <a:xfrm>
            <a:off x="2902148" y="4196953"/>
            <a:ext cx="20954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2400" b="1" dirty="0">
                <a:cs typeface="Calibri"/>
              </a:rPr>
              <a:t>KRUG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F8FCFBD-51E8-BE5B-7849-85DD4667D07D}"/>
              </a:ext>
            </a:extLst>
          </p:cNvPr>
          <p:cNvSpPr txBox="1"/>
          <p:nvPr/>
        </p:nvSpPr>
        <p:spPr>
          <a:xfrm>
            <a:off x="7795616" y="4423170"/>
            <a:ext cx="20954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2400" b="1" dirty="0">
                <a:cs typeface="Calibri"/>
              </a:rPr>
              <a:t>KUGLA</a:t>
            </a:r>
          </a:p>
        </p:txBody>
      </p:sp>
    </p:spTree>
    <p:extLst>
      <p:ext uri="{BB962C8B-B14F-4D97-AF65-F5344CB8AC3E}">
        <p14:creationId xmlns:p14="http://schemas.microsoft.com/office/powerpoint/2010/main" val="1751517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C5BA91-02FB-72CF-B5A6-056828749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315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hr-HR" b="1" dirty="0">
                <a:cs typeface="Calibri Light"/>
              </a:rPr>
            </a:br>
            <a:r>
              <a:rPr lang="hr-HR" b="1" dirty="0">
                <a:cs typeface="Calibri Light"/>
              </a:rPr>
              <a:t>3D oblici</a:t>
            </a:r>
            <a:endParaRPr lang="sr-Latn-RS" b="1" dirty="0">
              <a:cs typeface="Calibri Light" panose="020F0302020204030204"/>
            </a:endParaRPr>
          </a:p>
          <a:p>
            <a:endParaRPr lang="hr-HR" dirty="0">
              <a:cs typeface="Calibri Light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EBE5DD-0EE0-59CB-3900-D5C3AF74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247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cs typeface="Calibri"/>
              </a:rPr>
              <a:t>Rad s 3D oblicima započinjem odabirom gumba 3D oblici. U oknu 3D oblici odabiremo 3D modele, 3D objekte i 3D skice.</a:t>
            </a:r>
          </a:p>
          <a:p>
            <a:endParaRPr lang="hr-HR" dirty="0">
              <a:cs typeface="Calibri"/>
            </a:endParaRP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A20156F9-F7CD-4ABD-3724-8DAEA1277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3817144"/>
            <a:ext cx="1366837" cy="1497806"/>
          </a:xfrm>
          <a:prstGeom prst="rect">
            <a:avLst/>
          </a:prstGeo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D71C76EA-39C4-0853-8BA7-3C23766B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706" y="2802731"/>
            <a:ext cx="2652712" cy="3812381"/>
          </a:xfrm>
          <a:prstGeom prst="rect">
            <a:avLst/>
          </a:prstGeom>
        </p:spPr>
      </p:pic>
      <p:pic>
        <p:nvPicPr>
          <p:cNvPr id="6" name="Slika 6" descr="Slika na kojoj se prikazuje grafikon&#10;&#10;Opis je automatski generiran">
            <a:extLst>
              <a:ext uri="{FF2B5EF4-FFF2-40B4-BE49-F238E27FC236}">
                <a16:creationId xmlns:a16="http://schemas.microsoft.com/office/drawing/2014/main" id="{20DCF693-1DD3-647B-C7E5-C97ABD37B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694" y="3243262"/>
            <a:ext cx="2126456" cy="2419349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9F0CC5CC-8ED0-C1C6-428B-5FE9DA07815B}"/>
              </a:ext>
            </a:extLst>
          </p:cNvPr>
          <p:cNvSpPr txBox="1"/>
          <p:nvPr/>
        </p:nvSpPr>
        <p:spPr>
          <a:xfrm>
            <a:off x="1056679" y="5982890"/>
            <a:ext cx="1398984" cy="3720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hr-H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2988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9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id="{D77C2DC4-03FC-4BF3-9F66-E9A3066EE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3BD7D54-1B49-4AE3-89F2-EA4811619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BD4E27-98FF-430B-A77B-3BF03B542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Freeform: Shape 15">
            <a:extLst>
              <a:ext uri="{FF2B5EF4-FFF2-40B4-BE49-F238E27FC236}">
                <a16:creationId xmlns:a16="http://schemas.microsoft.com/office/drawing/2014/main" id="{7E13C525-8EE3-4288-848F-C9B2A174F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8" name="Rectangle 17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1" y="457200"/>
            <a:ext cx="11277600" cy="594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DF016A5-5074-ED26-3678-11C98536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345" y="1152525"/>
            <a:ext cx="9008267" cy="228600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b="1" u="sng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Zadatak</a:t>
            </a:r>
            <a:r>
              <a:rPr lang="en-US" sz="26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za </a:t>
            </a:r>
            <a:r>
              <a:rPr lang="en-US" sz="2600" b="1" u="sng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učenike</a:t>
            </a:r>
            <a:r>
              <a:rPr lang="en-US" sz="2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dirty="0"/>
            </a:br>
            <a:endParaRPr lang="en-US" sz="2600" b="1" kern="1200" dirty="0">
              <a:solidFill>
                <a:schemeClr val="tx1"/>
              </a:solidFill>
              <a:latin typeface="+mj-lt"/>
              <a:ea typeface="+mj-ea"/>
              <a:cs typeface="Calibri Light"/>
            </a:endParaRPr>
          </a:p>
          <a:p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Uz </a:t>
            </a:r>
            <a:r>
              <a:rPr lang="en-US" sz="2600" kern="1200" err="1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pomoć</a:t>
            </a:r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 3 D </a:t>
            </a:r>
            <a:r>
              <a:rPr lang="en-US" sz="2600" kern="1200" err="1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alata</a:t>
            </a:r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600" kern="1200" err="1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korak</a:t>
            </a:r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 po </a:t>
            </a:r>
            <a:r>
              <a:rPr lang="en-US" sz="2600" kern="1200" err="1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korak</a:t>
            </a:r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600" kern="1200" err="1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nacrtajte</a:t>
            </a:r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600" kern="1200" err="1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cijelu</a:t>
            </a:r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600" kern="1200" err="1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biljku</a:t>
            </a:r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600" kern="1200" err="1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cvijeta</a:t>
            </a:r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. </a:t>
            </a:r>
            <a:endParaRPr lang="en-US" sz="2600" kern="1200">
              <a:solidFill>
                <a:schemeClr val="tx1"/>
              </a:solidFill>
              <a:latin typeface="Calibri"/>
              <a:ea typeface="+mj-ea"/>
              <a:cs typeface="Calibri"/>
            </a:endParaRPr>
          </a:p>
          <a:p>
            <a:r>
              <a:rPr lang="en-US" sz="2600" kern="1200" err="1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Prvo</a:t>
            </a:r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 je </a:t>
            </a:r>
            <a:r>
              <a:rPr lang="en-US" sz="2600" kern="1200" err="1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potrebno</a:t>
            </a:r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600" kern="1200" err="1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nacrtati</a:t>
            </a:r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600" kern="1200" err="1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latice</a:t>
            </a:r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, </a:t>
            </a:r>
            <a:r>
              <a:rPr lang="en-US" sz="2600" kern="1200" err="1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potom</a:t>
            </a:r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600" kern="1200" err="1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stapku</a:t>
            </a:r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600" kern="1200" err="1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i</a:t>
            </a:r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600" kern="1200" err="1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listove</a:t>
            </a:r>
            <a:r>
              <a:rPr lang="en-US" sz="2600" kern="1200" dirty="0">
                <a:solidFill>
                  <a:schemeClr val="tx1"/>
                </a:solidFill>
                <a:latin typeface="Calibri"/>
                <a:ea typeface="+mj-ea"/>
                <a:cs typeface="Calibri"/>
              </a:rPr>
              <a:t>.</a:t>
            </a:r>
            <a:endParaRPr lang="en-US" sz="2600" kern="1200">
              <a:solidFill>
                <a:schemeClr val="tx1"/>
              </a:solidFill>
              <a:latin typeface="Calibri"/>
              <a:ea typeface="+mj-ea"/>
              <a:cs typeface="Calibri"/>
            </a:endParaRPr>
          </a:p>
          <a:p>
            <a:endParaRPr lang="en-US" sz="2600" kern="1200" dirty="0">
              <a:solidFill>
                <a:schemeClr val="tx1"/>
              </a:solidFill>
              <a:latin typeface="Calibri"/>
              <a:ea typeface="+mj-ea"/>
              <a:cs typeface="Calibri"/>
            </a:endParaRPr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F6B62780-2975-9AF1-87D5-C340D5437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50"/>
          <a:stretch/>
        </p:blipFill>
        <p:spPr>
          <a:xfrm>
            <a:off x="1600200" y="3705225"/>
            <a:ext cx="4241007" cy="1995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4" descr="Slika na kojoj se prikazuje dijagram&#10;&#10;Opis je automatski generiran">
            <a:extLst>
              <a:ext uri="{FF2B5EF4-FFF2-40B4-BE49-F238E27FC236}">
                <a16:creationId xmlns:a16="http://schemas.microsoft.com/office/drawing/2014/main" id="{0D9901B4-F773-8CE8-7A6B-8B64E645A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29" b="19414"/>
          <a:stretch/>
        </p:blipFill>
        <p:spPr>
          <a:xfrm>
            <a:off x="6499226" y="3717126"/>
            <a:ext cx="4169569" cy="1983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05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C886788-700E-4D20-9F80-E0E96837A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1850674C-4E08-4C62-A3E2-6337FE4F7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BCE4FF05-2B0C-4C97-A9B4-E163085A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0A98749-1032-45A1-E40C-7334A947C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1124712"/>
            <a:ext cx="4023360" cy="32004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Kopiranje  i  ljepljenje 3D oblika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9C2A7A-A6B6-4A56-B11C-8E967D88A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lika 6">
            <a:extLst>
              <a:ext uri="{FF2B5EF4-FFF2-40B4-BE49-F238E27FC236}">
                <a16:creationId xmlns:a16="http://schemas.microsoft.com/office/drawing/2014/main" id="{02DEED7C-7792-36B4-7F80-6636CD47F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03" t="65746" r="129" b="-553"/>
          <a:stretch/>
        </p:blipFill>
        <p:spPr>
          <a:xfrm>
            <a:off x="5546903" y="870760"/>
            <a:ext cx="5989326" cy="2451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DBD7205-E536-4134-8768-AC3E1A3C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4" descr="Slika na kojoj se prikazuje dijagram&#10;&#10;Opis je automatski generiran">
            <a:extLst>
              <a:ext uri="{FF2B5EF4-FFF2-40B4-BE49-F238E27FC236}">
                <a16:creationId xmlns:a16="http://schemas.microsoft.com/office/drawing/2014/main" id="{22945090-BEDB-FC22-2852-460B17BDE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354" y="3902404"/>
            <a:ext cx="2871216" cy="219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4864F608-C6BE-134E-9212-07E814EAC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" r="69104" b="-637"/>
          <a:stretch/>
        </p:blipFill>
        <p:spPr>
          <a:xfrm>
            <a:off x="8665013" y="3861565"/>
            <a:ext cx="2871216" cy="2273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046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1CDDEF-9A70-EED5-EDAC-F971D0917C25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>
                <a:cs typeface="Calibri Light"/>
              </a:rPr>
              <a:t>GRUPIRANJE  ELEMENATA</a:t>
            </a:r>
            <a:endParaRPr lang="hr-HR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B3481442-BA0C-F596-8DDA-058748A34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2467835"/>
            <a:ext cx="11029950" cy="257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975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CD6B5E-8002-960A-4DFD-75B23E92EE42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hr-HR">
                <a:cs typeface="Calibri Light"/>
              </a:rPr>
              <a:t>Redoslijed likova, perspektiva</a:t>
            </a:r>
            <a:endParaRPr lang="sr-Latn-RS"/>
          </a:p>
          <a:p>
            <a:endParaRPr lang="hr-HR" dirty="0">
              <a:cs typeface="Calibri Light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E115E4C-F6EC-9799-C7EA-0D0C8A755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224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>
                <a:cs typeface="Calibri"/>
              </a:rPr>
              <a:t>Za određivanje redoslijeda oblika kliknemo na gumb Promjena prikaza te se na taj način prikazuje  izgled perspektive. Rabeći Gumb za promjenu redoslijeda mijenjamo redoslijed objekata na platnu.</a:t>
            </a:r>
          </a:p>
          <a:p>
            <a:endParaRPr lang="hr-HR" dirty="0">
              <a:cs typeface="Calibri"/>
            </a:endParaRPr>
          </a:p>
        </p:txBody>
      </p:sp>
      <p:pic>
        <p:nvPicPr>
          <p:cNvPr id="4" name="Slika 4" descr="Slika na kojoj se prikazuje dijagram&#10;&#10;Opis je automatski generiran">
            <a:extLst>
              <a:ext uri="{FF2B5EF4-FFF2-40B4-BE49-F238E27FC236}">
                <a16:creationId xmlns:a16="http://schemas.microsoft.com/office/drawing/2014/main" id="{823C6FDB-29A8-D52F-6DF6-FF444C528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794" y="3021806"/>
            <a:ext cx="3919537" cy="3469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trelica: desno 4">
            <a:extLst>
              <a:ext uri="{FF2B5EF4-FFF2-40B4-BE49-F238E27FC236}">
                <a16:creationId xmlns:a16="http://schemas.microsoft.com/office/drawing/2014/main" id="{7F3A220F-6CB5-47CF-EAB2-8BA04B331845}"/>
              </a:ext>
            </a:extLst>
          </p:cNvPr>
          <p:cNvSpPr/>
          <p:nvPr/>
        </p:nvSpPr>
        <p:spPr>
          <a:xfrm>
            <a:off x="2928937" y="4524375"/>
            <a:ext cx="1238249" cy="4643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5084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FCFF64-8C48-2786-6B29-77B758729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043" y="186531"/>
            <a:ext cx="6574632" cy="13493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>
                <a:cs typeface="Calibri Light"/>
              </a:rPr>
              <a:t>CRTANJE STAPKE I LISTOVA</a:t>
            </a:r>
            <a:endParaRPr lang="hr-HR" dirty="0"/>
          </a:p>
        </p:txBody>
      </p:sp>
      <p:pic>
        <p:nvPicPr>
          <p:cNvPr id="4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C885710E-5708-1784-163C-F9B916115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600921"/>
            <a:ext cx="6791323" cy="3072999"/>
          </a:xfrm>
          <a:prstGeom prst="rect">
            <a:avLst/>
          </a:prstGeom>
        </p:spPr>
      </p:pic>
      <p:pic>
        <p:nvPicPr>
          <p:cNvPr id="5" name="Slika 5" descr="Slika na kojoj se prikazuje dijagram&#10;&#10;Opis je automatski generiran">
            <a:extLst>
              <a:ext uri="{FF2B5EF4-FFF2-40B4-BE49-F238E27FC236}">
                <a16:creationId xmlns:a16="http://schemas.microsoft.com/office/drawing/2014/main" id="{12C180DB-15DB-ADB4-7B7B-7FB90A762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338" y="2481536"/>
            <a:ext cx="4529136" cy="32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80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8641E6-DB05-68A8-8812-18F96500BBA7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hr-HR" dirty="0">
                <a:cs typeface="Calibri Light"/>
              </a:rPr>
              <a:t>KOPIRANJE I ZRCALJENJE</a:t>
            </a:r>
            <a:endParaRPr lang="hr-HR" dirty="0">
              <a:cs typeface="Calibri" panose="020F0502020204030204"/>
            </a:endParaRPr>
          </a:p>
        </p:txBody>
      </p:sp>
      <p:pic>
        <p:nvPicPr>
          <p:cNvPr id="4" name="Slika 4" descr="Slika na kojoj se prikazuje dijagram&#10;&#10;Opis je automatski generiran">
            <a:extLst>
              <a:ext uri="{FF2B5EF4-FFF2-40B4-BE49-F238E27FC236}">
                <a16:creationId xmlns:a16="http://schemas.microsoft.com/office/drawing/2014/main" id="{639F22DD-090F-970A-8507-30F612143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80887"/>
            <a:ext cx="8327231" cy="3543976"/>
          </a:xfrm>
          <a:prstGeom prst="rect">
            <a:avLst/>
          </a:prstGeom>
        </p:spPr>
      </p:pic>
      <p:pic>
        <p:nvPicPr>
          <p:cNvPr id="5" name="Slika 5" descr="Slika na kojoj se prikazuje dijagram&#10;&#10;Opis je automatski generiran">
            <a:extLst>
              <a:ext uri="{FF2B5EF4-FFF2-40B4-BE49-F238E27FC236}">
                <a16:creationId xmlns:a16="http://schemas.microsoft.com/office/drawing/2014/main" id="{CCF777E2-7D62-0F56-3360-4747BF10B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369" y="2245519"/>
            <a:ext cx="3183731" cy="3807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2196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7199B7-E00B-E723-48A3-B6AC2BD3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cs typeface="Calibri Light"/>
              </a:rPr>
              <a:t>Spremanje i ponovno otvaranje crteža</a:t>
            </a:r>
            <a:endParaRPr lang="sr-Latn-RS" dirty="0"/>
          </a:p>
          <a:p>
            <a:endParaRPr lang="hr-HR" dirty="0">
              <a:cs typeface="Calibri Light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ABC9119-66BE-45B3-01CC-8D8D5920E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575594"/>
            <a:ext cx="5264945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hr-HR" dirty="0">
                <a:cs typeface="Calibri"/>
              </a:rPr>
              <a:t>Spremi, Spremi kao</a:t>
            </a:r>
            <a:endParaRPr lang="sr-Latn-RS" dirty="0"/>
          </a:p>
          <a:p>
            <a:pPr marL="0" indent="0">
              <a:buNone/>
            </a:pPr>
            <a:endParaRPr lang="hr-HR" dirty="0">
              <a:cs typeface="Calibri"/>
            </a:endParaRPr>
          </a:p>
          <a:p>
            <a:r>
              <a:rPr lang="hr-HR" dirty="0">
                <a:cs typeface="Calibri"/>
              </a:rPr>
              <a:t>Crteže spremamo u dobro poznatim slikovnim formatima datoteka .</a:t>
            </a:r>
            <a:r>
              <a:rPr lang="hr-HR" err="1">
                <a:cs typeface="Calibri"/>
              </a:rPr>
              <a:t>png</a:t>
            </a:r>
            <a:r>
              <a:rPr lang="hr-HR" dirty="0">
                <a:cs typeface="Calibri"/>
              </a:rPr>
              <a:t> ili .</a:t>
            </a:r>
            <a:r>
              <a:rPr lang="hr-HR" err="1">
                <a:cs typeface="Calibri"/>
              </a:rPr>
              <a:t>jpeg</a:t>
            </a:r>
            <a:endParaRPr lang="hr-HR" err="1"/>
          </a:p>
          <a:p>
            <a:pPr marL="0" indent="0">
              <a:buNone/>
            </a:pPr>
            <a:endParaRPr lang="hr-HR" dirty="0">
              <a:cs typeface="Calibri"/>
            </a:endParaRPr>
          </a:p>
          <a:p>
            <a:r>
              <a:rPr lang="hr-HR" dirty="0">
                <a:cs typeface="Calibri"/>
              </a:rPr>
              <a:t>Ukoliko crtež želimo naknadno dovršiti, to možemo učiniti ponovnim otvaranjem našeg projekta. OTVORI</a:t>
            </a:r>
            <a:endParaRPr lang="hr-HR" dirty="0"/>
          </a:p>
          <a:p>
            <a:endParaRPr lang="hr-HR" dirty="0">
              <a:cs typeface="Calibri"/>
            </a:endParaRP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327CA5A0-5AE3-8019-3C47-CB3C85ECD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50" y="1928554"/>
            <a:ext cx="5898356" cy="353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68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18BAD6-2A23-A195-F816-D35733101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162720"/>
            <a:ext cx="10515600" cy="309959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b="1" dirty="0">
                <a:cs typeface="Calibri Light"/>
              </a:rPr>
              <a:t>ZADATAK ZA UČENIKE:</a:t>
            </a:r>
            <a:r>
              <a:rPr lang="hr-HR" dirty="0">
                <a:cs typeface="Calibri Light"/>
              </a:rPr>
              <a:t> Gotovi cvijet kopiraj i zalijepi kako bi dobio dva cvijeta. Crtež spremi </a:t>
            </a:r>
            <a:r>
              <a:rPr lang="hr-HR" b="1" dirty="0">
                <a:solidFill>
                  <a:schemeClr val="accent6">
                    <a:lumMod val="75000"/>
                  </a:schemeClr>
                </a:solidFill>
                <a:cs typeface="Calibri Light"/>
              </a:rPr>
              <a:t>u mapu Dokumenti</a:t>
            </a:r>
            <a:r>
              <a:rPr lang="hr-HR" dirty="0">
                <a:solidFill>
                  <a:schemeClr val="accent6">
                    <a:lumMod val="75000"/>
                  </a:schemeClr>
                </a:solidFill>
                <a:cs typeface="Calibri Light"/>
              </a:rPr>
              <a:t> </a:t>
            </a:r>
            <a:r>
              <a:rPr lang="hr-HR" dirty="0">
                <a:cs typeface="Calibri Light"/>
              </a:rPr>
              <a:t>u formatu </a:t>
            </a:r>
            <a:r>
              <a:rPr lang="hr-HR" b="1" dirty="0">
                <a:solidFill>
                  <a:srgbClr val="7030A0"/>
                </a:solidFill>
                <a:cs typeface="Calibri Light"/>
              </a:rPr>
              <a:t>.</a:t>
            </a:r>
            <a:r>
              <a:rPr lang="hr-HR" b="1" err="1">
                <a:solidFill>
                  <a:srgbClr val="7030A0"/>
                </a:solidFill>
                <a:cs typeface="Calibri Light"/>
              </a:rPr>
              <a:t>png</a:t>
            </a:r>
            <a:r>
              <a:rPr lang="hr-HR" dirty="0">
                <a:cs typeface="Calibri Light"/>
              </a:rPr>
              <a:t> Naziv datoteke neka bude: </a:t>
            </a:r>
            <a:r>
              <a:rPr lang="hr-HR" b="1" err="1">
                <a:solidFill>
                  <a:srgbClr val="FF0000"/>
                </a:solidFill>
                <a:cs typeface="Calibri Light"/>
              </a:rPr>
              <a:t>cvjetna_livada</a:t>
            </a:r>
            <a:endParaRPr lang="sr-Latn-RS" b="1" err="1">
              <a:solidFill>
                <a:srgbClr val="FF0000"/>
              </a:solidFill>
              <a:cs typeface="Calibri"/>
            </a:endParaRPr>
          </a:p>
          <a:p>
            <a:endParaRPr lang="hr-HR" dirty="0">
              <a:cs typeface="Calibri Light"/>
            </a:endParaRPr>
          </a:p>
        </p:txBody>
      </p:sp>
      <p:pic>
        <p:nvPicPr>
          <p:cNvPr id="4" name="Slika 4" descr="Slika na kojoj se prikazuje plaža, vanjski, obala, pješčano&#10;&#10;Opis je automatski generiran">
            <a:extLst>
              <a:ext uri="{FF2B5EF4-FFF2-40B4-BE49-F238E27FC236}">
                <a16:creationId xmlns:a16="http://schemas.microsoft.com/office/drawing/2014/main" id="{E1733523-90C9-F03B-9E58-78DFF356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3381715"/>
            <a:ext cx="5600699" cy="3261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7289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31952FD6-358B-5406-AE66-61FB5B29D878}"/>
              </a:ext>
            </a:extLst>
          </p:cNvPr>
          <p:cNvSpPr txBox="1"/>
          <p:nvPr/>
        </p:nvSpPr>
        <p:spPr>
          <a:xfrm>
            <a:off x="223241" y="163710"/>
            <a:ext cx="7113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hr-HR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34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2A1185-CF44-E232-FE48-7490315C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74444" cy="13493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br>
              <a:rPr lang="hr-HR" dirty="0">
                <a:cs typeface="Calibri Light"/>
              </a:rPr>
            </a:br>
            <a:r>
              <a:rPr lang="hr-HR" dirty="0">
                <a:cs typeface="Calibri Light"/>
              </a:rPr>
              <a:t>DODAVANJE TEKSTA</a:t>
            </a:r>
            <a:endParaRPr lang="sr-Latn-RS" dirty="0"/>
          </a:p>
          <a:p>
            <a:pPr algn="ctr"/>
            <a:endParaRPr lang="hr-HR" dirty="0">
              <a:cs typeface="Calibri Light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121AD183-9177-75A3-DB8C-ADCBB2E62B6E}"/>
              </a:ext>
            </a:extLst>
          </p:cNvPr>
          <p:cNvSpPr txBox="1"/>
          <p:nvPr/>
        </p:nvSpPr>
        <p:spPr>
          <a:xfrm>
            <a:off x="426244" y="2212181"/>
            <a:ext cx="7279481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 u="sng" dirty="0">
              <a:cs typeface="Calibri"/>
            </a:endParaRPr>
          </a:p>
          <a:p>
            <a:r>
              <a:rPr lang="hr-HR" sz="2400" noProof="1"/>
              <a:t>Crtežima možemo dodavati 2D tekst. Nakon uređivanja, tekst postaje dio crteža te ga naknadno nećemo moći mijenjati. </a:t>
            </a:r>
            <a:endParaRPr lang="hr-HR" sz="2400" noProof="1">
              <a:cs typeface="Calibri"/>
            </a:endParaRP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705C0AFB-4AA4-668A-43C6-4828183B3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556" y="457200"/>
            <a:ext cx="1135856" cy="1252537"/>
          </a:xfrm>
          <a:prstGeom prst="rect">
            <a:avLst/>
          </a:prstGeo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F975F4C1-EBD4-331A-21B0-6542B9874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808" y="94991"/>
            <a:ext cx="3784101" cy="6668019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4E55C9CF-3E04-2C1B-0571-8AC89EBAA7F5}"/>
              </a:ext>
            </a:extLst>
          </p:cNvPr>
          <p:cNvSpPr txBox="1"/>
          <p:nvPr/>
        </p:nvSpPr>
        <p:spPr>
          <a:xfrm>
            <a:off x="422671" y="4420195"/>
            <a:ext cx="6929437" cy="18466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2400" b="1" dirty="0">
                <a:cs typeface="Calibri"/>
              </a:rPr>
              <a:t>ZADATAK ZA UČENIKE :</a:t>
            </a:r>
          </a:p>
          <a:p>
            <a:r>
              <a:rPr lang="hr-HR" sz="2400" dirty="0">
                <a:cs typeface="Calibri"/>
              </a:rPr>
              <a:t>U donji  desni kut crteža dodajte tekst u koji ćete upisati svoje ime i prezime, razred. Spremite promjene.</a:t>
            </a:r>
          </a:p>
          <a:p>
            <a:pPr algn="l"/>
            <a:endParaRPr lang="hr-H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017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CC3C4F3-67B6-7A6A-5F0C-E9F1762A4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br>
              <a:rPr lang="hr-HR" sz="3400">
                <a:cs typeface="Calibri Light"/>
              </a:rPr>
            </a:br>
            <a:r>
              <a:rPr lang="hr-HR" sz="3400">
                <a:cs typeface="Calibri Light"/>
              </a:rPr>
              <a:t>Dodavanje gotovih 3D oblika iz galerije 3D modela</a:t>
            </a:r>
            <a:endParaRPr lang="sr-Latn-RS" sz="3400"/>
          </a:p>
          <a:p>
            <a:endParaRPr lang="hr-HR" sz="3400">
              <a:cs typeface="Calibri Light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C15E47F-2F6C-193D-2BB9-176034BDB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93" y="2833692"/>
            <a:ext cx="6002110" cy="37290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>
                <a:cs typeface="Calibri"/>
              </a:rPr>
              <a:t>Postojeći popis 3D oblika možemo proširiti dodavanjem još modela iz galerije 3D modela </a:t>
            </a:r>
            <a:r>
              <a:rPr lang="hr-HR" err="1">
                <a:cs typeface="Calibri"/>
              </a:rPr>
              <a:t>Remix</a:t>
            </a:r>
            <a:r>
              <a:rPr lang="hr-HR" dirty="0">
                <a:cs typeface="Calibri"/>
              </a:rPr>
              <a:t> 3D. Modeli su podijeljeni po kategorijama a možemo i pretraživati određene modele upisom traženog pojma u okvir za pretraživanje.</a:t>
            </a:r>
          </a:p>
          <a:p>
            <a:endParaRPr lang="hr-HR" sz="2000">
              <a:cs typeface="Calibri"/>
            </a:endParaRPr>
          </a:p>
        </p:txBody>
      </p:sp>
      <p:pic>
        <p:nvPicPr>
          <p:cNvPr id="4" name="Slika 4" descr="Slika na kojoj se prikazuje logotip&#10;&#10;Opis je automatski generiran">
            <a:extLst>
              <a:ext uri="{FF2B5EF4-FFF2-40B4-BE49-F238E27FC236}">
                <a16:creationId xmlns:a16="http://schemas.microsoft.com/office/drawing/2014/main" id="{FB516934-0344-B206-97FA-F80594A97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96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49741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9B16B0F-4B29-A359-F93F-2CFEBEF3A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hr-HR" sz="2000" dirty="0">
                <a:cs typeface="Calibri"/>
              </a:rPr>
              <a:t>Naslonite se na stolicu, udobno se smjestite i zatvore oči. Pustit ću vam </a:t>
            </a:r>
            <a:r>
              <a:rPr lang="hr-HR" sz="2000" dirty="0" err="1">
                <a:cs typeface="Calibri"/>
              </a:rPr>
              <a:t>audiosnimku</a:t>
            </a:r>
            <a:r>
              <a:rPr lang="hr-HR" sz="2000" dirty="0">
                <a:cs typeface="Calibri"/>
              </a:rPr>
              <a:t> pjesme Vladimira </a:t>
            </a:r>
            <a:r>
              <a:rPr lang="hr-HR" sz="2000" dirty="0" err="1">
                <a:cs typeface="Calibri"/>
              </a:rPr>
              <a:t>Vidrića</a:t>
            </a:r>
            <a:r>
              <a:rPr lang="hr-HR" sz="2000" dirty="0">
                <a:cs typeface="Calibri"/>
              </a:rPr>
              <a:t>, Pejzaž. Tijekom slušanja zamišljajte(vizualizirajte) krajolik koji je opisan u pjesmi. Ovo će vam pomoći  i biti nit vodilja za dovršetak crteža koji smo zajednički započeli.</a:t>
            </a:r>
          </a:p>
          <a:p>
            <a:pPr marL="0" indent="0">
              <a:buNone/>
            </a:pPr>
            <a:r>
              <a:rPr lang="hr-HR" sz="2000" dirty="0">
                <a:cs typeface="Calibri"/>
              </a:rPr>
              <a:t>Poveznica: </a:t>
            </a:r>
            <a:r>
              <a:rPr lang="hr-HR" sz="2000" dirty="0">
                <a:cs typeface="Calibri"/>
                <a:hlinkClick r:id="rId2"/>
              </a:rPr>
              <a:t>https://lektire.skole.hr/audio_lektire/pejzaz/</a:t>
            </a:r>
            <a:endParaRPr lang="hr-HR" sz="2000" dirty="0">
              <a:cs typeface="Calibri"/>
            </a:endParaRPr>
          </a:p>
          <a:p>
            <a:pPr marL="0" indent="0">
              <a:buNone/>
            </a:pPr>
            <a:r>
              <a:rPr lang="hr-HR" sz="2000" dirty="0">
                <a:cs typeface="Calibri"/>
              </a:rPr>
              <a:t> </a:t>
            </a:r>
            <a:endParaRPr lang="sr-Latn-RS" sz="2000" dirty="0"/>
          </a:p>
          <a:p>
            <a:endParaRPr lang="hr-HR" sz="2000" dirty="0">
              <a:cs typeface="Calibri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6B15846-422C-00FF-A526-B1AD9D97E02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Tablica 4">
            <a:extLst>
              <a:ext uri="{FF2B5EF4-FFF2-40B4-BE49-F238E27FC236}">
                <a16:creationId xmlns:a16="http://schemas.microsoft.com/office/drawing/2014/main" id="{48042983-972E-E716-6F9D-6F969AFDA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165576"/>
              </p:ext>
            </p:extLst>
          </p:nvPr>
        </p:nvGraphicFramePr>
        <p:xfrm>
          <a:off x="5445457" y="1392757"/>
          <a:ext cx="6155142" cy="5382164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3106342">
                  <a:extLst>
                    <a:ext uri="{9D8B030D-6E8A-4147-A177-3AD203B41FA5}">
                      <a16:colId xmlns:a16="http://schemas.microsoft.com/office/drawing/2014/main" val="2577300486"/>
                    </a:ext>
                  </a:extLst>
                </a:gridCol>
                <a:gridCol w="3048800">
                  <a:extLst>
                    <a:ext uri="{9D8B030D-6E8A-4147-A177-3AD203B41FA5}">
                      <a16:colId xmlns:a16="http://schemas.microsoft.com/office/drawing/2014/main" val="1361285509"/>
                    </a:ext>
                  </a:extLst>
                </a:gridCol>
              </a:tblGrid>
              <a:tr h="4096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U travi se žute cvjetovi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I zuje zlaćane pčele,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Za </a:t>
                      </a:r>
                      <a:r>
                        <a:rPr lang="hr-HR" sz="20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sjenatim</a:t>
                      </a:r>
                      <a:r>
                        <a:rPr lang="hr-HR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onim stablima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Krupni se oblaci bijele.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20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I nebo se plavi visoko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Kud nečujno laste plove; –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Pod brijegom iz crvenih krovova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Podnevno zvono zove.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20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A dalje iza tih krovova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Zlatno se polje </a:t>
                      </a:r>
                      <a:r>
                        <a:rPr lang="hr-HR" sz="20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stere</a:t>
                      </a:r>
                      <a:endParaRPr lang="hr-HR" sz="20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Valovito, mirno i spokojno –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I s huma se k humu vere…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b="0" i="1" cap="none" spc="0" dirty="0">
                          <a:solidFill>
                            <a:schemeClr val="tx1"/>
                          </a:solidFill>
                          <a:effectLst/>
                        </a:rPr>
                        <a:t>Vladimir </a:t>
                      </a:r>
                      <a:r>
                        <a:rPr lang="hr-HR" sz="2000" b="0" i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Vidrić</a:t>
                      </a:r>
                      <a:endParaRPr lang="hr-HR" sz="2000" b="0" i="1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607" marR="95607" marT="89233" marB="89233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r-HR" sz="20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607" marR="95607" marT="89233" marB="89233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349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359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8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D5C8CB52-936D-326D-531D-134E5418F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1813392"/>
            <a:ext cx="5129784" cy="323121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70B14CC-C1D4-418A-9CD0-AE77130C21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72" t="29070" r="33444" b="28665"/>
          <a:stretch/>
        </p:blipFill>
        <p:spPr>
          <a:xfrm>
            <a:off x="6625656" y="1808618"/>
            <a:ext cx="4608401" cy="33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89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E0BBB2-CF52-CE40-6FDD-D2540238C4DF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>
                <a:cs typeface="Calibri Light"/>
              </a:rPr>
              <a:t>ZADATAK ZA SAMOSTALNI RAD: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16B1671-5469-9D15-3CB8-1A9EA56273CA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hr-HR" dirty="0">
              <a:cs typeface="Calibri"/>
            </a:endParaRPr>
          </a:p>
          <a:p>
            <a:r>
              <a:rPr lang="hr-HR" dirty="0">
                <a:cs typeface="Calibri"/>
              </a:rPr>
              <a:t>Dovrši svoj  rad crtanjem bar još jednog 3D oblika i dodavanjem modela iz galerije 3D modela. Kao pomoć i ideju  u tome koje bi modele koristio/la iz galerije 3D modela i crtao/la svoje vlastite sjeti se stihova koje sam pročitala i pretoči ih u crtež. Prikaži kako zamišljaš prostor iz stihova.  Pusti mašti na volju.  Pri tome pazi  na kompoziciju(međusoban raspored elemenata unutar cjeline), skladan odnos elemenata u prostoru i originalnost uratka. Treba biti pregledan, ugodan oku, zanimljiv.(vidi rubriku)</a:t>
            </a:r>
            <a:endParaRPr lang="hr-HR" dirty="0"/>
          </a:p>
          <a:p>
            <a:r>
              <a:rPr lang="hr-HR" dirty="0"/>
              <a:t>vrijeme za izradu; (online štoperica)</a:t>
            </a:r>
          </a:p>
          <a:p>
            <a:r>
              <a:rPr lang="hr-HR" dirty="0">
                <a:cs typeface="Calibri"/>
              </a:rPr>
              <a:t>Spremi svoj crtež u mapu Dokumenti u </a:t>
            </a:r>
            <a:r>
              <a:rPr lang="hr-HR" dirty="0" err="1">
                <a:cs typeface="Calibri"/>
              </a:rPr>
              <a:t>png</a:t>
            </a:r>
            <a:r>
              <a:rPr lang="hr-HR" dirty="0">
                <a:cs typeface="Calibri"/>
              </a:rPr>
              <a:t> formatu. U kanalu informatika na </a:t>
            </a:r>
            <a:r>
              <a:rPr lang="hr-HR" dirty="0" err="1">
                <a:cs typeface="Calibri"/>
              </a:rPr>
              <a:t>Teamsu</a:t>
            </a:r>
            <a:r>
              <a:rPr lang="hr-HR" dirty="0">
                <a:cs typeface="Calibri"/>
              </a:rPr>
              <a:t> nalazi se poveznica na </a:t>
            </a:r>
            <a:r>
              <a:rPr lang="hr-HR" dirty="0" err="1">
                <a:cs typeface="Calibri"/>
              </a:rPr>
              <a:t>Padlet</a:t>
            </a:r>
            <a:r>
              <a:rPr lang="hr-HR" dirty="0">
                <a:cs typeface="Calibri"/>
              </a:rPr>
              <a:t> ploču: </a:t>
            </a:r>
            <a:r>
              <a:rPr lang="hr-HR" dirty="0">
                <a:cs typeface="Calibri"/>
                <a:hlinkClick r:id="rId2"/>
              </a:rPr>
              <a:t>https://padlet.com/blazenkaknezevic1/3d-bojanje-radovi-7gbpx4aohntinp06</a:t>
            </a:r>
            <a:r>
              <a:rPr lang="hr-HR" dirty="0">
                <a:cs typeface="Calibri"/>
              </a:rPr>
              <a:t>  </a:t>
            </a:r>
            <a:endParaRPr lang="hr-HR" dirty="0"/>
          </a:p>
          <a:p>
            <a:r>
              <a:rPr lang="hr-HR" dirty="0">
                <a:cs typeface="Calibri"/>
              </a:rPr>
              <a:t>Tvoj zadatak je postaviti svoj rad na </a:t>
            </a:r>
            <a:r>
              <a:rPr lang="hr-HR" dirty="0" err="1">
                <a:cs typeface="Calibri"/>
              </a:rPr>
              <a:t>Padlet</a:t>
            </a:r>
            <a:r>
              <a:rPr lang="hr-HR" dirty="0">
                <a:cs typeface="Calibri"/>
              </a:rPr>
              <a:t> ploču.</a:t>
            </a:r>
            <a:endParaRPr lang="hr-HR" dirty="0"/>
          </a:p>
          <a:p>
            <a:endParaRPr lang="hr-H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062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022511-17D6-5DE0-FA8E-1621A77B1C2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hr-HR" sz="2800" dirty="0">
                <a:latin typeface="Calibri"/>
                <a:cs typeface="Calibri"/>
              </a:rPr>
              <a:t>Zadatak za učenike: vršnjačko vrednovanje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F62E412-61EC-7B50-DDD8-E6450C369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hr-HR" dirty="0">
              <a:cs typeface="Calibri"/>
            </a:endParaRPr>
          </a:p>
          <a:p>
            <a:r>
              <a:rPr lang="hr-HR" dirty="0">
                <a:cs typeface="Calibri"/>
              </a:rPr>
              <a:t>Pregledaj sve radove,  odaberi jedan rad za koji misliš da je prema zadanim elementima koji se vrednuju najbolji i </a:t>
            </a:r>
            <a:r>
              <a:rPr lang="hr-HR" dirty="0" err="1">
                <a:cs typeface="Calibri"/>
              </a:rPr>
              <a:t>najorginalniji</a:t>
            </a:r>
            <a:r>
              <a:rPr lang="hr-HR" dirty="0">
                <a:cs typeface="Calibri"/>
              </a:rPr>
              <a:t>.  </a:t>
            </a:r>
            <a:endParaRPr lang="hr-HR" dirty="0"/>
          </a:p>
          <a:p>
            <a:pPr marL="0" indent="0">
              <a:buNone/>
            </a:pPr>
            <a:r>
              <a:rPr lang="hr-HR" b="1" dirty="0">
                <a:ea typeface="+mn-lt"/>
                <a:cs typeface="+mn-lt"/>
              </a:rPr>
              <a:t>Elementi vrednovanja(dati svakom učeniku)</a:t>
            </a:r>
            <a:endParaRPr lang="hr-HR" dirty="0">
              <a:cs typeface="Calibri"/>
            </a:endParaRPr>
          </a:p>
          <a:p>
            <a:r>
              <a:rPr lang="hr-HR" dirty="0">
                <a:ea typeface="+mn-lt"/>
                <a:cs typeface="+mn-lt"/>
              </a:rPr>
              <a:t>oblikovanje 3D objekata</a:t>
            </a:r>
          </a:p>
          <a:p>
            <a:r>
              <a:rPr lang="pl-PL" dirty="0"/>
              <a:t>dodani oblici iz galerije 3D oblika(jesu li prikladni za zadanu temu)</a:t>
            </a:r>
            <a:endParaRPr lang="hr-HR" dirty="0"/>
          </a:p>
          <a:p>
            <a:r>
              <a:rPr lang="hr-HR" dirty="0">
                <a:ea typeface="+mn-lt"/>
                <a:cs typeface="+mn-lt"/>
              </a:rPr>
              <a:t>kompozicija(međusoban raspored elemenata </a:t>
            </a:r>
          </a:p>
          <a:p>
            <a:pPr marL="0" indent="0">
              <a:buNone/>
            </a:pPr>
            <a:r>
              <a:rPr lang="hr-HR" dirty="0">
                <a:ea typeface="+mn-lt"/>
                <a:cs typeface="+mn-lt"/>
              </a:rPr>
              <a:t>   unutar cjeline)</a:t>
            </a:r>
            <a:endParaRPr lang="hr-HR" dirty="0">
              <a:cs typeface="Calibri"/>
            </a:endParaRPr>
          </a:p>
          <a:p>
            <a:r>
              <a:rPr lang="hr-HR" dirty="0">
                <a:ea typeface="+mn-lt"/>
                <a:cs typeface="+mn-lt"/>
              </a:rPr>
              <a:t>rad je oku ugodan, zanimljiv</a:t>
            </a:r>
            <a:endParaRPr lang="hr-HR" dirty="0"/>
          </a:p>
          <a:p>
            <a:r>
              <a:rPr lang="hr-HR" dirty="0">
                <a:ea typeface="+mn-lt"/>
                <a:cs typeface="+mn-lt"/>
              </a:rPr>
              <a:t>originalnost uratka</a:t>
            </a:r>
            <a:endParaRPr lang="hr-HR" dirty="0"/>
          </a:p>
          <a:p>
            <a:endParaRPr lang="hr-HR" dirty="0">
              <a:cs typeface="Calibri"/>
            </a:endParaRPr>
          </a:p>
        </p:txBody>
      </p:sp>
      <p:pic>
        <p:nvPicPr>
          <p:cNvPr id="4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0364CBC8-20F7-76AC-3180-7A7BA7F4E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72"/>
          <a:stretch/>
        </p:blipFill>
        <p:spPr>
          <a:xfrm>
            <a:off x="9619862" y="270710"/>
            <a:ext cx="1402556" cy="16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92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9765898-DCB3-C350-58A6-F81941AA0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1137" y="313531"/>
            <a:ext cx="10515600" cy="15057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err="1">
                <a:cs typeface="Calibri"/>
              </a:rPr>
              <a:t>Videoprojekcija</a:t>
            </a:r>
            <a:r>
              <a:rPr lang="hr-HR">
                <a:cs typeface="Calibri"/>
              </a:rPr>
              <a:t> za </a:t>
            </a:r>
            <a:r>
              <a:rPr lang="hr-HR" err="1">
                <a:cs typeface="Calibri"/>
              </a:rPr>
              <a:t>jednostanije</a:t>
            </a:r>
            <a:r>
              <a:rPr lang="hr-HR">
                <a:cs typeface="Calibri"/>
              </a:rPr>
              <a:t> gledanje radova: </a:t>
            </a:r>
            <a:r>
              <a:rPr lang="hr-HR" dirty="0">
                <a:cs typeface="Calibri"/>
                <a:hlinkClick r:id="rId2"/>
              </a:rPr>
              <a:t>https://padlet.com/blazenkaknezevic1/3d-bojanje-radovi-7gbpx4aohntinp06/slideshow</a:t>
            </a:r>
            <a:r>
              <a:rPr lang="hr-HR" dirty="0">
                <a:cs typeface="Calibri"/>
              </a:rPr>
              <a:t> </a:t>
            </a:r>
          </a:p>
          <a:p>
            <a:endParaRPr lang="hr-HR" dirty="0">
              <a:cs typeface="Calibri"/>
            </a:endParaRPr>
          </a:p>
          <a:p>
            <a:endParaRPr lang="hr-HR" dirty="0">
              <a:cs typeface="Calibri"/>
            </a:endParaRPr>
          </a:p>
        </p:txBody>
      </p:sp>
      <p:pic>
        <p:nvPicPr>
          <p:cNvPr id="4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271774B1-8AD7-B3CA-A22C-6E39005F7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19" y="2377915"/>
            <a:ext cx="9696449" cy="405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30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AEE6B35B-4C92-F0B0-49DF-D41F6D039171}"/>
              </a:ext>
            </a:extLst>
          </p:cNvPr>
          <p:cNvSpPr txBox="1"/>
          <p:nvPr/>
        </p:nvSpPr>
        <p:spPr>
          <a:xfrm>
            <a:off x="1343025" y="783431"/>
            <a:ext cx="9101137" cy="50167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KVIZ</a:t>
            </a:r>
            <a:endParaRPr lang="en-US" sz="3200" b="1" dirty="0">
              <a:cs typeface="Calibri"/>
            </a:endParaRPr>
          </a:p>
          <a:p>
            <a:r>
              <a:rPr lang="en-US" sz="3200" b="1" dirty="0" err="1"/>
              <a:t>Vrednovanje</a:t>
            </a:r>
            <a:r>
              <a:rPr lang="en-US" sz="3200" b="1" dirty="0"/>
              <a:t> </a:t>
            </a:r>
            <a:r>
              <a:rPr lang="en-US" sz="3200" b="1" dirty="0" err="1"/>
              <a:t>kao</a:t>
            </a:r>
            <a:r>
              <a:rPr lang="en-US" sz="3200" b="1" dirty="0"/>
              <a:t> </a:t>
            </a:r>
            <a:r>
              <a:rPr lang="en-US" sz="3200" b="1" dirty="0" err="1"/>
              <a:t>učenje</a:t>
            </a:r>
            <a:r>
              <a:rPr lang="en-US" sz="3200" b="1" dirty="0"/>
              <a:t>:</a:t>
            </a:r>
            <a:endParaRPr lang="en-US" sz="3200" b="1">
              <a:cs typeface="Calibri"/>
            </a:endParaRPr>
          </a:p>
          <a:p>
            <a:r>
              <a:rPr lang="en-US" sz="3200" err="1"/>
              <a:t>Poveznica</a:t>
            </a:r>
            <a:r>
              <a:rPr lang="en-US" sz="3200" dirty="0"/>
              <a:t> </a:t>
            </a:r>
            <a:r>
              <a:rPr lang="en-US" sz="3200" err="1"/>
              <a:t>na</a:t>
            </a:r>
            <a:r>
              <a:rPr lang="en-US" sz="3200" dirty="0"/>
              <a:t> </a:t>
            </a:r>
            <a:r>
              <a:rPr lang="en-US" sz="3200" err="1"/>
              <a:t>kviz</a:t>
            </a:r>
            <a:r>
              <a:rPr lang="en-US" sz="3200" dirty="0"/>
              <a:t> u  Genial.ly : </a:t>
            </a:r>
            <a:endParaRPr lang="en-US" sz="3200">
              <a:cs typeface="Calibri"/>
            </a:endParaRPr>
          </a:p>
          <a:p>
            <a:r>
              <a:rPr lang="en-US" sz="3200" dirty="0">
                <a:hlinkClick r:id="rId2"/>
              </a:rPr>
              <a:t>https://view.genial.ly/645fd70deecdc80018f61026/interactive-content-trivial-quiz-ii</a:t>
            </a:r>
            <a:endParaRPr lang="en-US" sz="3200">
              <a:cs typeface="Calibri"/>
              <a:hlinkClick r:id="" action="ppaction://noaction"/>
            </a:endParaRPr>
          </a:p>
          <a:p>
            <a:endParaRPr lang="en-US" sz="3200" dirty="0">
              <a:cs typeface="Calibri"/>
            </a:endParaRPr>
          </a:p>
          <a:p>
            <a:r>
              <a:rPr lang="en-US" sz="3200" dirty="0"/>
              <a:t>VREDNOVANJE ZA UČENJE: Po </a:t>
            </a:r>
            <a:r>
              <a:rPr lang="en-US" sz="3200" err="1"/>
              <a:t>izlasku</a:t>
            </a:r>
            <a:r>
              <a:rPr lang="en-US" sz="3200" dirty="0"/>
              <a:t> </a:t>
            </a:r>
            <a:r>
              <a:rPr lang="en-US" sz="3200" err="1"/>
              <a:t>učenici</a:t>
            </a:r>
            <a:r>
              <a:rPr lang="en-US" sz="3200" dirty="0"/>
              <a:t> </a:t>
            </a:r>
            <a:r>
              <a:rPr lang="en-US" sz="3200" err="1"/>
              <a:t>će</a:t>
            </a:r>
            <a:r>
              <a:rPr lang="en-US" sz="3200" dirty="0"/>
              <a:t> </a:t>
            </a:r>
            <a:r>
              <a:rPr lang="en-US" sz="3200" err="1"/>
              <a:t>uzeti</a:t>
            </a:r>
            <a:r>
              <a:rPr lang="en-US" sz="3200" dirty="0"/>
              <a:t> post it </a:t>
            </a:r>
            <a:r>
              <a:rPr lang="en-US" sz="3200" err="1"/>
              <a:t>papirić</a:t>
            </a:r>
            <a:r>
              <a:rPr lang="en-US" sz="3200" dirty="0"/>
              <a:t> </a:t>
            </a:r>
            <a:r>
              <a:rPr lang="en-US" sz="3200" err="1"/>
              <a:t>i</a:t>
            </a:r>
            <a:r>
              <a:rPr lang="en-US" sz="3200" dirty="0"/>
              <a:t> </a:t>
            </a:r>
            <a:r>
              <a:rPr lang="en-US" sz="3200" err="1"/>
              <a:t>nalijepiti</a:t>
            </a:r>
            <a:r>
              <a:rPr lang="en-US" sz="3200" dirty="0"/>
              <a:t> ga </a:t>
            </a:r>
            <a:r>
              <a:rPr lang="en-US" sz="3200" err="1"/>
              <a:t>na</a:t>
            </a:r>
            <a:r>
              <a:rPr lang="en-US" sz="3200" dirty="0"/>
              <a:t> </a:t>
            </a:r>
            <a:r>
              <a:rPr lang="en-US" sz="3200" err="1"/>
              <a:t>smiješka</a:t>
            </a:r>
            <a:r>
              <a:rPr lang="en-US" sz="3200" dirty="0"/>
              <a:t> koji </a:t>
            </a:r>
            <a:r>
              <a:rPr lang="en-US" sz="3200" err="1"/>
              <a:t>najviše</a:t>
            </a:r>
            <a:r>
              <a:rPr lang="en-US" sz="3200" dirty="0"/>
              <a:t> </a:t>
            </a:r>
            <a:r>
              <a:rPr lang="en-US" sz="3200" err="1"/>
              <a:t>odražava</a:t>
            </a:r>
            <a:r>
              <a:rPr lang="en-US" sz="3200" dirty="0"/>
              <a:t> </a:t>
            </a:r>
            <a:r>
              <a:rPr lang="en-US" sz="3200" err="1"/>
              <a:t>učenikovu</a:t>
            </a:r>
            <a:r>
              <a:rPr lang="en-US" sz="3200" dirty="0"/>
              <a:t> </a:t>
            </a:r>
            <a:r>
              <a:rPr lang="en-US" sz="3200" err="1"/>
              <a:t>aktivnost</a:t>
            </a:r>
            <a:r>
              <a:rPr lang="en-US" sz="3200" dirty="0"/>
              <a:t> </a:t>
            </a:r>
            <a:r>
              <a:rPr lang="en-US" sz="3200" err="1"/>
              <a:t>tijekom</a:t>
            </a:r>
            <a:r>
              <a:rPr lang="en-US" sz="3200" dirty="0"/>
              <a:t> </a:t>
            </a:r>
            <a:r>
              <a:rPr lang="en-US" sz="3200" err="1"/>
              <a:t>sata</a:t>
            </a:r>
            <a:r>
              <a:rPr lang="en-US" sz="3200" dirty="0"/>
              <a:t> </a:t>
            </a:r>
            <a:r>
              <a:rPr lang="en-US" sz="3200" err="1"/>
              <a:t>i</a:t>
            </a:r>
            <a:r>
              <a:rPr lang="en-US" sz="3200" dirty="0"/>
              <a:t> </a:t>
            </a:r>
            <a:r>
              <a:rPr lang="en-US" sz="3200" err="1"/>
              <a:t>usvojenost</a:t>
            </a:r>
            <a:r>
              <a:rPr lang="en-US" sz="3200" dirty="0"/>
              <a:t> </a:t>
            </a:r>
            <a:r>
              <a:rPr lang="en-US" sz="3200" err="1"/>
              <a:t>novih</a:t>
            </a:r>
            <a:r>
              <a:rPr lang="en-US" sz="3200" dirty="0"/>
              <a:t> </a:t>
            </a:r>
            <a:r>
              <a:rPr lang="en-US" sz="3200" err="1"/>
              <a:t>sadržaja</a:t>
            </a:r>
            <a:r>
              <a:rPr lang="en-US" sz="3200" dirty="0"/>
              <a:t> </a:t>
            </a:r>
            <a:r>
              <a:rPr lang="en-US" sz="3200" err="1"/>
              <a:t>i</a:t>
            </a:r>
            <a:r>
              <a:rPr lang="en-US" sz="3200" dirty="0"/>
              <a:t> </a:t>
            </a:r>
            <a:r>
              <a:rPr lang="en-US" sz="3200" err="1"/>
              <a:t>vještina</a:t>
            </a:r>
            <a:r>
              <a:rPr lang="en-US" sz="3200" dirty="0"/>
              <a:t>.</a:t>
            </a:r>
            <a:endParaRPr lang="en-US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81132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3" descr="Thumbs Up Smiley Face Emoji - Free vector graphic on Pixabay">
            <a:extLst>
              <a:ext uri="{FF2B5EF4-FFF2-40B4-BE49-F238E27FC236}">
                <a16:creationId xmlns:a16="http://schemas.microsoft.com/office/drawing/2014/main" id="{E9875AFB-A1EB-4BBA-6D89-FCFBA6A71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5" b="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6D493466-5DDB-1765-476F-4E0F9D87E18C}"/>
              </a:ext>
            </a:extLst>
          </p:cNvPr>
          <p:cNvSpPr txBox="1"/>
          <p:nvPr/>
        </p:nvSpPr>
        <p:spPr>
          <a:xfrm>
            <a:off x="7935402" y="743447"/>
            <a:ext cx="3445765" cy="3692028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DRAGI UČENICI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HVALA VAM ZA DANAŠNJI DAN.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VIDIMO SE SLIJEDEĆI UTORAK!</a:t>
            </a:r>
          </a:p>
        </p:txBody>
      </p:sp>
    </p:spTree>
    <p:extLst>
      <p:ext uri="{BB962C8B-B14F-4D97-AF65-F5344CB8AC3E}">
        <p14:creationId xmlns:p14="http://schemas.microsoft.com/office/powerpoint/2010/main" val="2543137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96E781-895F-CA22-C66A-F65AD8EF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cs typeface="Calibri Light"/>
              </a:rPr>
              <a:t>Ako ostane vremena-rezervne aktivnosti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1192E9F-E5CF-F028-9BF5-45C32DE1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224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>
                <a:ea typeface="+mn-lt"/>
                <a:cs typeface="+mn-lt"/>
              </a:rPr>
              <a:t>Vježbe rastezanja:</a:t>
            </a:r>
            <a:endParaRPr lang="hr-HR" dirty="0"/>
          </a:p>
          <a:p>
            <a:r>
              <a:rPr lang="hr-HR" dirty="0">
                <a:ea typeface="+mn-lt"/>
                <a:cs typeface="+mn-lt"/>
                <a:hlinkClick r:id="rId2"/>
              </a:rPr>
              <a:t>https://www.gonoodle.com/videos/NXQArX/wake-up?sourcePage=share&amp;sourcePageType=share&amp;sourceName=share&amp;sourceElement=share</a:t>
            </a:r>
            <a:endParaRPr lang="hr-HR"/>
          </a:p>
          <a:p>
            <a:endParaRPr lang="hr-HR"/>
          </a:p>
          <a:p>
            <a:endParaRPr lang="hr-H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4395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452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2" descr="Slika na kojoj se prikazuje tekst, crtež&#10;&#10;Opis je automatski generiran">
            <a:extLst>
              <a:ext uri="{FF2B5EF4-FFF2-40B4-BE49-F238E27FC236}">
                <a16:creationId xmlns:a16="http://schemas.microsoft.com/office/drawing/2014/main" id="{936DAADB-F943-6CE7-D667-A7250039D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022" y="457200"/>
            <a:ext cx="421995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96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8DF194E-B3ED-4E9E-F985-6BCC5C1C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RJEŠENJE</a:t>
            </a:r>
          </a:p>
        </p:txBody>
      </p:sp>
      <p:sp>
        <p:nvSpPr>
          <p:cNvPr id="25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35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C966972D-9638-2063-3CA9-F8070FB6F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89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D8BCFAA-7CF6-4228-5234-63A5E46A312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06938" y="3811588"/>
            <a:ext cx="7485062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None/>
            </a:pPr>
            <a:r>
              <a:rPr lang="hr-HR" sz="4400" dirty="0">
                <a:cs typeface="Calibri" panose="020F0502020204030204"/>
              </a:rPr>
              <a:t>Slika 1  je nacrtana na računalu</a:t>
            </a:r>
          </a:p>
          <a:p>
            <a:pPr marL="0" indent="0">
              <a:buNone/>
            </a:pPr>
            <a:endParaRPr lang="hr-HR" sz="1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5167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9C6835D2-CC25-E7F8-A3CC-DC30AA7F967B}"/>
              </a:ext>
            </a:extLst>
          </p:cNvPr>
          <p:cNvSpPr txBox="1"/>
          <p:nvPr/>
        </p:nvSpPr>
        <p:spPr>
          <a:xfrm>
            <a:off x="409577" y="1137183"/>
            <a:ext cx="5125782" cy="369437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noProof="1"/>
              <a:t>Tijekom dosadašnjeg školovanja susreli ste se s različitim načinima osnovnoga likovnog izražavanja. Ljudi na različite načine izražavaju svoju likovnu kreativnost: olovkom, kistom, bojom, fotografijom…</a:t>
            </a:r>
            <a:endParaRPr lang="sr-Latn-RS" sz="3600" dirty="0">
              <a:cs typeface="Calibri"/>
            </a:endParaRPr>
          </a:p>
        </p:txBody>
      </p:sp>
      <p:pic>
        <p:nvPicPr>
          <p:cNvPr id="4" name="Slika 4" descr="Slika na kojoj se prikazuje slikanje&#10;&#10;Opis je automatski generiran">
            <a:extLst>
              <a:ext uri="{FF2B5EF4-FFF2-40B4-BE49-F238E27FC236}">
                <a16:creationId xmlns:a16="http://schemas.microsoft.com/office/drawing/2014/main" id="{B5881A88-C241-8743-D838-917EFF41E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74" r="-1" b="3583"/>
          <a:stretch/>
        </p:blipFill>
        <p:spPr>
          <a:xfrm>
            <a:off x="5249596" y="130964"/>
            <a:ext cx="6870966" cy="3480060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3" name="Slika 3" descr="Slika na kojoj se prikazuje karta&#10;&#10;Opis je automatski generiran">
            <a:extLst>
              <a:ext uri="{FF2B5EF4-FFF2-40B4-BE49-F238E27FC236}">
                <a16:creationId xmlns:a16="http://schemas.microsoft.com/office/drawing/2014/main" id="{9DB3C4CF-B26E-106A-148B-81DA59272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24" b="17749"/>
          <a:stretch/>
        </p:blipFill>
        <p:spPr>
          <a:xfrm>
            <a:off x="5381571" y="3719616"/>
            <a:ext cx="6734195" cy="2769294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8958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lika 5" descr="Free slika: upitnik, 3D, fonta, pitanje, simbol, pitanje, zagonetke ...">
            <a:extLst>
              <a:ext uri="{FF2B5EF4-FFF2-40B4-BE49-F238E27FC236}">
                <a16:creationId xmlns:a16="http://schemas.microsoft.com/office/drawing/2014/main" id="{F450CD1C-6950-0EBB-65A2-0382E0B9C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"/>
          <a:stretch/>
        </p:blipFill>
        <p:spPr>
          <a:xfrm>
            <a:off x="84058" y="1300719"/>
            <a:ext cx="3574850" cy="357485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62C6337E-888C-2CC3-1A53-32339AC8C3BB}"/>
              </a:ext>
            </a:extLst>
          </p:cNvPr>
          <p:cNvSpPr txBox="1"/>
          <p:nvPr/>
        </p:nvSpPr>
        <p:spPr>
          <a:xfrm>
            <a:off x="3739931" y="1281973"/>
            <a:ext cx="7292400" cy="14064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Kako </a:t>
            </a:r>
            <a:r>
              <a:rPr lang="en-US" sz="4000" dirty="0" err="1"/>
              <a:t>crtati</a:t>
            </a:r>
            <a:r>
              <a:rPr lang="en-US" sz="4000" dirty="0"/>
              <a:t> </a:t>
            </a:r>
            <a:r>
              <a:rPr lang="en-US" sz="4000" dirty="0" err="1"/>
              <a:t>na</a:t>
            </a:r>
            <a:r>
              <a:rPr lang="en-US" sz="4000" dirty="0"/>
              <a:t> </a:t>
            </a:r>
            <a:r>
              <a:rPr lang="en-US" sz="4000" dirty="0" err="1"/>
              <a:t>računalu</a:t>
            </a:r>
            <a:r>
              <a:rPr lang="en-US" sz="4000" dirty="0"/>
              <a:t>? </a:t>
            </a:r>
            <a:r>
              <a:rPr lang="en-US" sz="4000" dirty="0" err="1"/>
              <a:t>Što</a:t>
            </a:r>
            <a:r>
              <a:rPr lang="en-US" sz="4000" dirty="0"/>
              <a:t> </a:t>
            </a:r>
            <a:r>
              <a:rPr lang="en-US" sz="4000" dirty="0" err="1"/>
              <a:t>nam</a:t>
            </a:r>
            <a:r>
              <a:rPr lang="en-US" sz="4000" dirty="0"/>
              <a:t> je za to </a:t>
            </a:r>
            <a:r>
              <a:rPr lang="en-US" sz="4000" dirty="0" err="1"/>
              <a:t>potrebno</a:t>
            </a:r>
            <a:r>
              <a:rPr lang="en-US" sz="4000" dirty="0"/>
              <a:t>? </a:t>
            </a:r>
            <a:endParaRPr lang="en-US" sz="40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cs typeface="Calibri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E7C8262-EB1E-E6DD-0481-0617CACF9AC5}"/>
              </a:ext>
            </a:extLst>
          </p:cNvPr>
          <p:cNvSpPr txBox="1"/>
          <p:nvPr/>
        </p:nvSpPr>
        <p:spPr>
          <a:xfrm>
            <a:off x="3812975" y="3086695"/>
            <a:ext cx="7230070" cy="23391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cs typeface="Calibri"/>
              </a:rPr>
              <a:t>za </a:t>
            </a:r>
            <a:r>
              <a:rPr lang="en-US" sz="3200" dirty="0" err="1">
                <a:cs typeface="Calibri"/>
              </a:rPr>
              <a:t>obradu</a:t>
            </a: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i</a:t>
            </a: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uređivanje</a:t>
            </a: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slika</a:t>
            </a: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postoje</a:t>
            </a: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mnogi</a:t>
            </a: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računalni</a:t>
            </a: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programi</a:t>
            </a:r>
            <a:r>
              <a:rPr lang="en-US" sz="3200" dirty="0">
                <a:cs typeface="Calibri"/>
              </a:rPr>
              <a:t>, </a:t>
            </a:r>
            <a:r>
              <a:rPr lang="en-US" sz="3200" dirty="0" err="1">
                <a:cs typeface="Calibri"/>
              </a:rPr>
              <a:t>postupke</a:t>
            </a: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naučene</a:t>
            </a:r>
            <a:r>
              <a:rPr lang="en-US" sz="3200" dirty="0">
                <a:cs typeface="Calibri"/>
              </a:rPr>
              <a:t> u </a:t>
            </a:r>
            <a:endParaRPr lang="hr-HR" sz="3200" dirty="0">
              <a:cs typeface="Calibri"/>
            </a:endParaRPr>
          </a:p>
          <a:p>
            <a:r>
              <a:rPr lang="en-US" sz="3200" dirty="0" err="1">
                <a:cs typeface="Calibri"/>
              </a:rPr>
              <a:t>jednom</a:t>
            </a: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programu</a:t>
            </a: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lako</a:t>
            </a: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možete</a:t>
            </a: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primijeniti</a:t>
            </a: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iu</a:t>
            </a: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nekom</a:t>
            </a: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drugom</a:t>
            </a: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programu</a:t>
            </a:r>
            <a:r>
              <a:rPr lang="en-US" sz="3200" dirty="0">
                <a:cs typeface="Calibri"/>
              </a:rPr>
              <a:t>. </a:t>
            </a:r>
            <a:endParaRPr lang="hr-HR" sz="3200" dirty="0">
              <a:cs typeface="Calibri"/>
            </a:endParaRPr>
          </a:p>
          <a:p>
            <a:pPr algn="l"/>
            <a:endParaRPr lang="hr-H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4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538</Words>
  <Application>Microsoft Office PowerPoint</Application>
  <PresentationFormat>Široki zaslon</PresentationFormat>
  <Paragraphs>114</Paragraphs>
  <Slides>39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Tema sustava Office</vt:lpstr>
      <vt:lpstr>3D Bojanje Cvjetna livada</vt:lpstr>
      <vt:lpstr>PowerPoint prezentacija</vt:lpstr>
      <vt:lpstr>PowerPoint prezentacija</vt:lpstr>
      <vt:lpstr>PowerPoint prezentacija</vt:lpstr>
      <vt:lpstr>PowerPoint prezentacija</vt:lpstr>
      <vt:lpstr>RJEŠENJE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O PROGRAMU</vt:lpstr>
      <vt:lpstr>Pokretanje programa</vt:lpstr>
      <vt:lpstr>Osnovni dijelovi programa </vt:lpstr>
      <vt:lpstr> Područje crtanja </vt:lpstr>
      <vt:lpstr>PowerPoint prezentacija</vt:lpstr>
      <vt:lpstr>  ALATI GUMBA KISTOVI i </vt:lpstr>
      <vt:lpstr>Zadatak: Crtanje umjetničkim alatima  Odaberite nijansu boje i debljinu. Nacrtajte nebo i zemlju/travu korištenjem kista i spreja  kako bi popunili pozadinu slike. </vt:lpstr>
      <vt:lpstr>PowerPoint prezentacija</vt:lpstr>
      <vt:lpstr>PowerPoint prezentacija</vt:lpstr>
      <vt:lpstr> 3D oblici </vt:lpstr>
      <vt:lpstr>Zadatak za učenike:  Uz pomoć 3 D alata korak po korak nacrtajte cijelu biljku cvijeta.  Prvo je potrebno nacrtati latice, potom stapku i listove. </vt:lpstr>
      <vt:lpstr>Kopiranje  i  ljepljenje 3D oblika</vt:lpstr>
      <vt:lpstr>GRUPIRANJE  ELEMENATA</vt:lpstr>
      <vt:lpstr>Redoslijed likova, perspektiva </vt:lpstr>
      <vt:lpstr>CRTANJE STAPKE I LISTOVA</vt:lpstr>
      <vt:lpstr>KOPIRANJE I ZRCALJENJE</vt:lpstr>
      <vt:lpstr>Spremanje i ponovno otvaranje crteža </vt:lpstr>
      <vt:lpstr>ZADATAK ZA UČENIKE: Gotovi cvijet kopiraj i zalijepi kako bi dobio dva cvijeta. Crtež spremi u mapu Dokumenti u formatu .png Naziv datoteke neka bude: cvjetna_livada </vt:lpstr>
      <vt:lpstr> DODAVANJE TEKSTA </vt:lpstr>
      <vt:lpstr> Dodavanje gotovih 3D oblika iz galerije 3D modela </vt:lpstr>
      <vt:lpstr>PowerPoint prezentacija</vt:lpstr>
      <vt:lpstr>PowerPoint prezentacija</vt:lpstr>
      <vt:lpstr>ZADATAK ZA SAMOSTALNI RAD:</vt:lpstr>
      <vt:lpstr>Zadatak za učenike: vršnjačko vrednovanje</vt:lpstr>
      <vt:lpstr>PowerPoint prezentacija</vt:lpstr>
      <vt:lpstr>PowerPoint prezentacija</vt:lpstr>
      <vt:lpstr>PowerPoint prezentacija</vt:lpstr>
      <vt:lpstr>Ako ostane vremena-rezervne aktivnosti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Blaženka Knežević</dc:creator>
  <cp:lastModifiedBy>Blaženka Knežević</cp:lastModifiedBy>
  <cp:revision>877</cp:revision>
  <dcterms:created xsi:type="dcterms:W3CDTF">2023-05-14T08:27:51Z</dcterms:created>
  <dcterms:modified xsi:type="dcterms:W3CDTF">2024-06-13T21:31:25Z</dcterms:modified>
</cp:coreProperties>
</file>