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8" r:id="rId4"/>
    <p:sldMasterId id="2147483680" r:id="rId5"/>
  </p:sldMasterIdLst>
  <p:notesMasterIdLst>
    <p:notesMasterId r:id="rId21"/>
  </p:notesMasterIdLst>
  <p:handoutMasterIdLst>
    <p:handoutMasterId r:id="rId22"/>
  </p:handoutMasterIdLst>
  <p:sldIdLst>
    <p:sldId id="266" r:id="rId6"/>
    <p:sldId id="279" r:id="rId7"/>
    <p:sldId id="509" r:id="rId8"/>
    <p:sldId id="496" r:id="rId9"/>
    <p:sldId id="510" r:id="rId10"/>
    <p:sldId id="508" r:id="rId11"/>
    <p:sldId id="501" r:id="rId12"/>
    <p:sldId id="498" r:id="rId13"/>
    <p:sldId id="499" r:id="rId14"/>
    <p:sldId id="505" r:id="rId15"/>
    <p:sldId id="503" r:id="rId16"/>
    <p:sldId id="502" r:id="rId17"/>
    <p:sldId id="500" r:id="rId18"/>
    <p:sldId id="507" r:id="rId19"/>
    <p:sldId id="506" r:id="rId20"/>
  </p:sldIdLst>
  <p:sldSz cx="12192000" cy="6858000"/>
  <p:notesSz cx="6858000" cy="9144000"/>
  <p:defaultTextStyle>
    <a:defPPr>
      <a:defRPr lang="hr-HR"/>
    </a:defPPr>
    <a:lvl1pPr marL="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FF"/>
    <a:srgbClr val="2E82AF"/>
    <a:srgbClr val="FF00FF"/>
    <a:srgbClr val="FFBDFF"/>
    <a:srgbClr val="009ED6"/>
    <a:srgbClr val="FFCCFF"/>
    <a:srgbClr val="3991C7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977" autoAdjust="0"/>
  </p:normalViewPr>
  <p:slideViewPr>
    <p:cSldViewPr>
      <p:cViewPr varScale="1">
        <p:scale>
          <a:sx n="68" d="100"/>
          <a:sy n="68" d="100"/>
        </p:scale>
        <p:origin x="1190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D83FDC75-7F73-4A4A-A77C-09AADF00E0EA}" type="datetimeFigureOut">
              <a:rPr lang="hr-HR" smtClean="0"/>
              <a:pPr/>
              <a:t>13.6.2024.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459226BF-1F13-42D3-80DC-373E7ADD1EBC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48AEF76B-3757-4A0B-AF93-28494465C1DD}" type="datetimeFigureOut">
              <a:pPr/>
              <a:t>13.6.2024.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75693FD4-8F83-4EF7-AC3F-0DC0388986B0}" type="slidenum"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90948-2889-4311-A898-D8F9A3A4BB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12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90948-2889-4311-A898-D8F9A3A4BB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7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Kada je u računalnom programu potrebno više puta izvršiti neke naredbe, najbolje je upotrijebiti naredbe koje nazivamo </a:t>
            </a:r>
            <a:r>
              <a:rPr lang="hr-HR" dirty="0">
                <a:solidFill>
                  <a:srgbClr val="FF0000"/>
                </a:solidFill>
              </a:rPr>
              <a:t>PETLJE.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Petlje čine algoritamsku strukturu ponavljanja a razlikujemo ih s obzirom na način na koji se određuje broj ponavljanja.</a:t>
            </a:r>
          </a:p>
          <a:p>
            <a:pPr marL="0" indent="0">
              <a:buNone/>
            </a:pPr>
            <a:r>
              <a:rPr lang="hr-HR" dirty="0"/>
              <a:t>Upoznat će te naredbu</a:t>
            </a:r>
            <a:r>
              <a:rPr lang="hr-HR" b="1" dirty="0">
                <a:solidFill>
                  <a:srgbClr val="FF0000"/>
                </a:solidFill>
              </a:rPr>
              <a:t> for </a:t>
            </a:r>
            <a:r>
              <a:rPr lang="hr-HR" dirty="0"/>
              <a:t>u kojoj je točno određen broj ponavljanja naredbi.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7441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980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72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4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73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72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70125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394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9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0637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262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118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1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5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01154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948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446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62DA6491-5B83-458A-9744-A9C3072CBC8A}"/>
              </a:ext>
            </a:extLst>
          </p:cNvPr>
          <p:cNvSpPr/>
          <p:nvPr/>
        </p:nvSpPr>
        <p:spPr>
          <a:xfrm>
            <a:off x="1342103" y="1284964"/>
            <a:ext cx="950779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Informatika, 5. razred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</a:b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Korištenje petlji u </a:t>
            </a:r>
            <a:r>
              <a:rPr kumimoji="0" lang="hr-H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Pythonu</a:t>
            </a:r>
            <a:endParaRPr kumimoji="0" lang="hr-HR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Učiteljica: Blaženka Knežević</a:t>
            </a:r>
          </a:p>
        </p:txBody>
      </p:sp>
    </p:spTree>
    <p:extLst>
      <p:ext uri="{BB962C8B-B14F-4D97-AF65-F5344CB8AC3E}">
        <p14:creationId xmlns:p14="http://schemas.microsoft.com/office/powerpoint/2010/main" val="36429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9"/>
    </mc:Choice>
    <mc:Fallback xmlns="">
      <p:transition spd="slow" advTm="1948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599538-D0FE-4AF8-AE7C-C0C2A54E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874424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Brojač možemo postaviti da broji unazad.</a:t>
            </a:r>
            <a:br>
              <a:rPr lang="hr-H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 tome mu moramo odrediti negativni korak.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13BC5C-C795-40FF-8E45-8DDBFD020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1043" y="2744924"/>
            <a:ext cx="4394803" cy="15481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range (</a:t>
            </a:r>
            <a:r>
              <a:rPr lang="hr-H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hr-H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(</a:t>
            </a:r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CDFD3B35-35A3-4311-9E8E-BE61BCCCC31A}"/>
              </a:ext>
            </a:extLst>
          </p:cNvPr>
          <p:cNvCxnSpPr>
            <a:cxnSpLocks/>
          </p:cNvCxnSpPr>
          <p:nvPr/>
        </p:nvCxnSpPr>
        <p:spPr>
          <a:xfrm>
            <a:off x="4619228" y="5877272"/>
            <a:ext cx="1656184" cy="108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Pravokutnik 6">
            <a:extLst>
              <a:ext uri="{FF2B5EF4-FFF2-40B4-BE49-F238E27FC236}">
                <a16:creationId xmlns:a16="http://schemas.microsoft.com/office/drawing/2014/main" id="{0D70925C-2E4A-452B-9FEB-F2AD89D65FF6}"/>
              </a:ext>
            </a:extLst>
          </p:cNvPr>
          <p:cNvSpPr/>
          <p:nvPr/>
        </p:nvSpPr>
        <p:spPr>
          <a:xfrm>
            <a:off x="5245431" y="3753035"/>
            <a:ext cx="2016224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Negativni korak petlje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BCF9220-B623-4B45-83B3-B33D4907B3D4}"/>
              </a:ext>
            </a:extLst>
          </p:cNvPr>
          <p:cNvSpPr txBox="1"/>
          <p:nvPr/>
        </p:nvSpPr>
        <p:spPr>
          <a:xfrm>
            <a:off x="8328248" y="2475763"/>
            <a:ext cx="281758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Ispis nakon pokretanja programa:</a:t>
            </a:r>
          </a:p>
          <a:p>
            <a:r>
              <a:rPr lang="hr-HR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hr-HR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hr-HR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endParaRPr lang="hr-H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Strelica: savijeno prema gore 13">
            <a:extLst>
              <a:ext uri="{FF2B5EF4-FFF2-40B4-BE49-F238E27FC236}">
                <a16:creationId xmlns:a16="http://schemas.microsoft.com/office/drawing/2014/main" id="{663ECDD5-C6DC-47BD-A365-D2335198820C}"/>
              </a:ext>
            </a:extLst>
          </p:cNvPr>
          <p:cNvSpPr/>
          <p:nvPr/>
        </p:nvSpPr>
        <p:spPr>
          <a:xfrm rot="5400000">
            <a:off x="4444221" y="3455881"/>
            <a:ext cx="1008112" cy="594308"/>
          </a:xfrm>
          <a:prstGeom prst="bentUpArrow">
            <a:avLst>
              <a:gd name="adj1" fmla="val 19371"/>
              <a:gd name="adj2" fmla="val 16557"/>
              <a:gd name="adj3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7176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60AF4B-4977-4080-B2CD-0F116BC7E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081" y="803820"/>
            <a:ext cx="9987838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Za </a:t>
            </a:r>
            <a:r>
              <a:rPr lang="it-IT" dirty="0" err="1">
                <a:solidFill>
                  <a:srgbClr val="0070C0"/>
                </a:solidFill>
              </a:rPr>
              <a:t>vodoravni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ispis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brojeva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koristi</a:t>
            </a:r>
            <a:r>
              <a:rPr lang="it-IT" dirty="0">
                <a:solidFill>
                  <a:srgbClr val="0070C0"/>
                </a:solidFill>
              </a:rPr>
              <a:t> se </a:t>
            </a:r>
            <a:r>
              <a:rPr lang="it-IT" dirty="0" err="1">
                <a:solidFill>
                  <a:srgbClr val="0070C0"/>
                </a:solidFill>
              </a:rPr>
              <a:t>parametar</a:t>
            </a:r>
            <a:r>
              <a:rPr lang="it-IT" dirty="0">
                <a:solidFill>
                  <a:srgbClr val="0070C0"/>
                </a:solidFill>
              </a:rPr>
              <a:t>:</a:t>
            </a:r>
            <a:br>
              <a:rPr lang="it-IT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>end =</a:t>
            </a:r>
            <a:r>
              <a:rPr lang="hr-HR" b="1" dirty="0">
                <a:solidFill>
                  <a:srgbClr val="0070C0"/>
                </a:solidFill>
              </a:rPr>
              <a:t>”</a:t>
            </a:r>
            <a:r>
              <a:rPr lang="pl-PL" dirty="0">
                <a:solidFill>
                  <a:srgbClr val="0070C0"/>
                </a:solidFill>
              </a:rPr>
              <a:t>  </a:t>
            </a:r>
            <a:r>
              <a:rPr lang="hr-HR" b="1" dirty="0">
                <a:solidFill>
                  <a:srgbClr val="0070C0"/>
                </a:solidFill>
              </a:rPr>
              <a:t>”</a:t>
            </a:r>
            <a:r>
              <a:rPr lang="pl-PL" dirty="0">
                <a:solidFill>
                  <a:srgbClr val="0070C0"/>
                </a:solidFill>
              </a:rPr>
              <a:t>(između navodnika je razmak)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15780F5-902F-496B-ADCB-1AF9109C2B3E}"/>
              </a:ext>
            </a:extLst>
          </p:cNvPr>
          <p:cNvSpPr/>
          <p:nvPr/>
        </p:nvSpPr>
        <p:spPr>
          <a:xfrm>
            <a:off x="786730" y="2398926"/>
            <a:ext cx="4969768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range (1,6):</a:t>
            </a:r>
          </a:p>
          <a:p>
            <a:r>
              <a:rPr lang="hr-H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print (</a:t>
            </a:r>
            <a:r>
              <a:rPr lang="hr-H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hr-H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  "</a:t>
            </a:r>
            <a:r>
              <a:rPr lang="hr-H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E68E9FC-FA5C-445B-9645-B4ED3FAEB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84650" r="72268" b="3801"/>
          <a:stretch/>
        </p:blipFill>
        <p:spPr>
          <a:xfrm>
            <a:off x="940541" y="4437112"/>
            <a:ext cx="4075339" cy="126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4125EB0D-1EB0-4E60-9320-2DBADBF4279D}"/>
              </a:ext>
            </a:extLst>
          </p:cNvPr>
          <p:cNvSpPr/>
          <p:nvPr/>
        </p:nvSpPr>
        <p:spPr>
          <a:xfrm>
            <a:off x="893399" y="3725795"/>
            <a:ext cx="475643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Ispis nakon pokretanja programa: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6BA05C35-B819-470D-A94C-FFA1B325B8C7}"/>
              </a:ext>
            </a:extLst>
          </p:cNvPr>
          <p:cNvSpPr/>
          <p:nvPr/>
        </p:nvSpPr>
        <p:spPr>
          <a:xfrm>
            <a:off x="6587323" y="2398926"/>
            <a:ext cx="4502596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range (1,6):</a:t>
            </a:r>
          </a:p>
          <a:p>
            <a:r>
              <a:rPr lang="hr-H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print (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hr-H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 , ")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E30EBE88-38F9-438C-9052-17BB2AA175B2}"/>
              </a:ext>
            </a:extLst>
          </p:cNvPr>
          <p:cNvSpPr/>
          <p:nvPr/>
        </p:nvSpPr>
        <p:spPr>
          <a:xfrm>
            <a:off x="6542173" y="3745687"/>
            <a:ext cx="475643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Ispis nakon pokretanja programa: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B4682BAC-8C21-4EBC-A232-8DFE506469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8" t="84918" r="72443" b="3801"/>
          <a:stretch/>
        </p:blipFill>
        <p:spPr>
          <a:xfrm>
            <a:off x="6829459" y="4485463"/>
            <a:ext cx="4018323" cy="126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74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C543B7-5F4B-4973-9855-994C0500A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403" y="836712"/>
            <a:ext cx="10541193" cy="16561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 prethodnim primjerima početna i završna vrijednost brojača bila je unaprijed poznata te je na taj način program prikazao uvijek isto rješenje. Početnu i završnu vrijednost možemo također zadati unosom s tipkovnice, korištenjem naredbe INPUT.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9BC7AFE-AA6B-4EE9-957F-E8968E2A64B7}"/>
              </a:ext>
            </a:extLst>
          </p:cNvPr>
          <p:cNvSpPr txBox="1"/>
          <p:nvPr/>
        </p:nvSpPr>
        <p:spPr>
          <a:xfrm>
            <a:off x="551384" y="3212976"/>
            <a:ext cx="5730011" cy="206210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b="1" u="sng" dirty="0">
                <a:solidFill>
                  <a:srgbClr val="002060"/>
                </a:solidFill>
              </a:rPr>
              <a:t>Primjer</a:t>
            </a:r>
          </a:p>
          <a:p>
            <a:endParaRPr lang="hr-HR" sz="2400" b="1" u="sng" dirty="0">
              <a:solidFill>
                <a:srgbClr val="002060"/>
              </a:solidFill>
            </a:endParaRPr>
          </a:p>
          <a:p>
            <a:r>
              <a:rPr lang="hr-H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a=</a:t>
            </a:r>
            <a:r>
              <a:rPr lang="hr-H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hr-H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(input("Upiši početnu vrijednost brojača! "))</a:t>
            </a:r>
          </a:p>
          <a:p>
            <a:r>
              <a:rPr lang="hr-H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b=</a:t>
            </a:r>
            <a:r>
              <a:rPr lang="hr-H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hr-H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(input("Upiši završnu vrijednost brojača! "))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range (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r>
              <a:rPr lang="hr-H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print (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014A81B-C2C5-4FC2-8437-F73186B27572}"/>
              </a:ext>
            </a:extLst>
          </p:cNvPr>
          <p:cNvSpPr txBox="1"/>
          <p:nvPr/>
        </p:nvSpPr>
        <p:spPr>
          <a:xfrm>
            <a:off x="6668561" y="2627327"/>
            <a:ext cx="483854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Ispis nakon pokretanja programa:</a:t>
            </a:r>
            <a:endParaRPr lang="hr-HR" sz="2400" b="1" u="sng" dirty="0">
              <a:solidFill>
                <a:schemeClr val="tx2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EE396B4-D9D1-4A9B-BEAE-66263C98D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2" t="18500" r="64765" b="44750"/>
          <a:stretch/>
        </p:blipFill>
        <p:spPr>
          <a:xfrm>
            <a:off x="7039110" y="3212975"/>
            <a:ext cx="4097450" cy="270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954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F6F5FE-B793-423D-B5A8-9366DF079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5699" y="980728"/>
            <a:ext cx="5400600" cy="10801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RJEŠITE  KVIZ!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19FE04-7DEB-4D9C-B45A-E66FAA9C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75" y="3068961"/>
            <a:ext cx="7632848" cy="17281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r-HR" sz="4400" b="1" dirty="0">
                <a:solidFill>
                  <a:schemeClr val="accent5">
                    <a:lumMod val="75000"/>
                  </a:schemeClr>
                </a:solidFill>
              </a:rPr>
              <a:t>poveznica: </a:t>
            </a:r>
          </a:p>
          <a:p>
            <a:pPr marL="0" indent="0" algn="ctr">
              <a:buNone/>
            </a:pPr>
            <a:r>
              <a:rPr lang="hr-HR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http://bit.ly/39Wf4aC</a:t>
            </a:r>
          </a:p>
        </p:txBody>
      </p:sp>
    </p:spTree>
    <p:extLst>
      <p:ext uri="{BB962C8B-B14F-4D97-AF65-F5344CB8AC3E}">
        <p14:creationId xmlns:p14="http://schemas.microsoft.com/office/powerpoint/2010/main" val="843181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F6C24AD3-9156-4328-80ED-EECC6733174E}"/>
              </a:ext>
            </a:extLst>
          </p:cNvPr>
          <p:cNvSpPr/>
          <p:nvPr/>
        </p:nvSpPr>
        <p:spPr>
          <a:xfrm>
            <a:off x="850954" y="1450519"/>
            <a:ext cx="55442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VREDNOVANJE ZA UČENJE:</a:t>
            </a:r>
          </a:p>
          <a:p>
            <a:pPr algn="ctr"/>
            <a:r>
              <a:rPr lang="pl-PL" sz="4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IZLAZNA KARTICA</a:t>
            </a:r>
          </a:p>
          <a:p>
            <a:pPr algn="ctr"/>
            <a:r>
              <a:rPr lang="pl-PL" sz="4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E65171F4-4254-476F-91D9-3338F0C90310}"/>
              </a:ext>
            </a:extLst>
          </p:cNvPr>
          <p:cNvSpPr/>
          <p:nvPr/>
        </p:nvSpPr>
        <p:spPr>
          <a:xfrm>
            <a:off x="755279" y="4006840"/>
            <a:ext cx="597631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http://bit.ly/3nap320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9B755CD-AEE4-4975-9436-FAE6E1DAED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81" y="1329612"/>
            <a:ext cx="4198776" cy="41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8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56BA78-5C78-45FF-ADD5-94D44AA1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836712"/>
            <a:ext cx="7584546" cy="93090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one koji žele više i bolje: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1FE7FC-7D6D-42DE-8C3A-63D5C1CE182A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dirty="0"/>
              <a:t>Napiši program koji ispisuje sve parne brojeve u rasponu od 1 do 8(uključujući i broj 8). Brojevi trebaju biti ispisani okomito, jedan ispod drugoga.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Napiši program koji ispisuje sve brojeve od 2 do 6. Brojevi trebaju biti ispisani vodoravno, jedan pored drugoga odvojeni zarezom.</a:t>
            </a:r>
          </a:p>
          <a:p>
            <a:pPr marL="0" indent="0" algn="ctr">
              <a:buNone/>
            </a:pPr>
            <a:r>
              <a:rPr lang="hr-H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</a:t>
            </a:r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datoteke s rješenjima zadataka spremi u svoju OneNote bilježnicu</a:t>
            </a:r>
          </a:p>
        </p:txBody>
      </p:sp>
    </p:spTree>
    <p:extLst>
      <p:ext uri="{BB962C8B-B14F-4D97-AF65-F5344CB8AC3E}">
        <p14:creationId xmlns:p14="http://schemas.microsoft.com/office/powerpoint/2010/main" val="139576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7B603ABF-BDEA-4B55-B666-F15DC19DFED4}"/>
              </a:ext>
            </a:extLst>
          </p:cNvPr>
          <p:cNvSpPr/>
          <p:nvPr/>
        </p:nvSpPr>
        <p:spPr>
          <a:xfrm>
            <a:off x="1352148" y="671691"/>
            <a:ext cx="9784412" cy="508414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Ishodi: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base"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5. 2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stvara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algoritam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rješavanje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jednostavnoga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zadatka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provjerava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ispravnost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algoritma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otkriva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popravlja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pogreške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 </a:t>
            </a:r>
            <a:endParaRPr lang="hr-H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Aft>
                <a:spcPts val="1200"/>
              </a:spcAft>
            </a:pPr>
            <a:endParaRPr lang="hr-H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hr-H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MPT Učiti kako učiti</a:t>
            </a:r>
            <a:r>
              <a:rPr lang="hr-H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   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hr-HR" sz="20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uku</a:t>
            </a:r>
            <a:r>
              <a:rPr lang="hr-HR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A.2.2. </a:t>
            </a:r>
            <a:r>
              <a:rPr lang="hr-H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Učenik primjenjuje strategije učenja i rješava probleme u svim područjima učenja uz praćenje i podršku učitelja.  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hr-H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MPT Osobni i socijalni razvoj  </a:t>
            </a:r>
            <a:endParaRPr lang="hr-H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hr-HR" sz="20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osr</a:t>
            </a:r>
            <a:r>
              <a:rPr lang="hr-HR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A.2.3. </a:t>
            </a:r>
            <a:r>
              <a:rPr lang="hr-H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Razvija osobne potencijale. Vještine (Predlaže različita rješenja problema. Predlaže rješenja za popravljanje pogreške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52"/>
    </mc:Choice>
    <mc:Fallback xmlns="">
      <p:transition spd="slow" advTm="4055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99EC5CC2-4142-49BD-8BDC-C2B3D273C441}"/>
              </a:ext>
            </a:extLst>
          </p:cNvPr>
          <p:cNvSpPr txBox="1">
            <a:spLocks/>
          </p:cNvSpPr>
          <p:nvPr/>
        </p:nvSpPr>
        <p:spPr>
          <a:xfrm>
            <a:off x="1343472" y="1772816"/>
            <a:ext cx="6504425" cy="38723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9FE15400-B197-4DE8-AC3E-1FBA477D0589}"/>
              </a:ext>
            </a:extLst>
          </p:cNvPr>
          <p:cNvSpPr/>
          <p:nvPr/>
        </p:nvSpPr>
        <p:spPr>
          <a:xfrm>
            <a:off x="2999656" y="692696"/>
            <a:ext cx="591302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Uvodna aktivnost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4C987FAE-4FC5-4211-AED3-D83E5183C08A}"/>
              </a:ext>
            </a:extLst>
          </p:cNvPr>
          <p:cNvSpPr txBox="1">
            <a:spLocks/>
          </p:cNvSpPr>
          <p:nvPr/>
        </p:nvSpPr>
        <p:spPr>
          <a:xfrm>
            <a:off x="1055440" y="1988840"/>
            <a:ext cx="9937104" cy="35283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Otvorite novu stranicu u svojoj OneNote bilježnici  predmeta informatika i napišite naslov: </a:t>
            </a:r>
            <a:r>
              <a:rPr lang="hr-H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Korištenje petlji u </a:t>
            </a:r>
            <a:r>
              <a:rPr lang="hr-HR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Pythonu</a:t>
            </a:r>
            <a:endParaRPr lang="hr-H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tijekom lekcije</a:t>
            </a:r>
            <a:r>
              <a:rPr lang="hr-H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možete pauzirati video i zapisati kratke bilješke u svoju OneNote bilježnicu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sve zadatke koje čete raditi tijekom lekcije  u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Pythonu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prepišite u svoju OneNote bilježnicu kao i programska rješenja.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033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8B32CC-C154-4EFD-AD8C-49FE3662E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916832"/>
            <a:ext cx="6048672" cy="3872380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Kada je u računalnom programu potrebno više puta izvršiti neke naredbe, najbolje je upotrijebiti naredbe koje nazivamo </a:t>
            </a:r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PETLJE</a:t>
            </a: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Unutar  petlje točno određujemo koliko puta će se ponoviti neka naredba.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63EB6B53-B207-4E5B-AA0D-DE0C3B1548E1}"/>
              </a:ext>
            </a:extLst>
          </p:cNvPr>
          <p:cNvSpPr/>
          <p:nvPr/>
        </p:nvSpPr>
        <p:spPr>
          <a:xfrm>
            <a:off x="2999656" y="692696"/>
            <a:ext cx="591302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SU PETLJE?</a:t>
            </a:r>
          </a:p>
        </p:txBody>
      </p:sp>
      <p:pic>
        <p:nvPicPr>
          <p:cNvPr id="1026" name="Picture 2" descr="Knot, Tied, Yellow, Rope, Nautical, Cord, Shape, Loop">
            <a:extLst>
              <a:ext uri="{FF2B5EF4-FFF2-40B4-BE49-F238E27FC236}">
                <a16:creationId xmlns:a16="http://schemas.microsoft.com/office/drawing/2014/main" id="{78451A06-DA72-4430-8112-E139C5BA1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463" y="2265709"/>
            <a:ext cx="4068338" cy="232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19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3804B920-5401-4C6D-9D2F-76B5A00AC2C0}"/>
              </a:ext>
            </a:extLst>
          </p:cNvPr>
          <p:cNvSpPr/>
          <p:nvPr/>
        </p:nvSpPr>
        <p:spPr>
          <a:xfrm>
            <a:off x="1005743" y="977161"/>
            <a:ext cx="10180513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Zadatak: </a:t>
            </a:r>
            <a:r>
              <a:rPr lang="hr-HR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Napišite računalni program  koji će 3 puta ispisati rečenicu „Volim Informatiku.”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3666CD0-40F8-45EF-BFC6-DEE591F6A4B1}"/>
              </a:ext>
            </a:extLst>
          </p:cNvPr>
          <p:cNvSpPr txBox="1"/>
          <p:nvPr/>
        </p:nvSpPr>
        <p:spPr>
          <a:xfrm>
            <a:off x="807854" y="2636912"/>
            <a:ext cx="5200463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korištenja petlje vaš programski </a:t>
            </a:r>
          </a:p>
          <a:p>
            <a:pPr algn="ctr"/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 će izgledati ovako: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1883101-818D-4285-8A06-CEA167CA575E}"/>
              </a:ext>
            </a:extLst>
          </p:cNvPr>
          <p:cNvSpPr txBox="1"/>
          <p:nvPr/>
        </p:nvSpPr>
        <p:spPr>
          <a:xfrm>
            <a:off x="6168008" y="2636912"/>
            <a:ext cx="5616624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Ako koristimo petlju </a:t>
            </a:r>
            <a:r>
              <a:rPr lang="hr-H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programski kod će izgledati ovako:</a:t>
            </a:r>
          </a:p>
          <a:p>
            <a:endParaRPr lang="hr-H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AB52ACB-BF5B-4A61-A7F9-3EAE68735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29" t="2750" r="68309" b="81500"/>
          <a:stretch/>
        </p:blipFill>
        <p:spPr>
          <a:xfrm>
            <a:off x="1271464" y="3717031"/>
            <a:ext cx="3384376" cy="141015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A6ECBAE-9B36-44CB-82C1-18A907846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29" t="2750" r="61812" b="85700"/>
          <a:stretch/>
        </p:blipFill>
        <p:spPr>
          <a:xfrm>
            <a:off x="6436409" y="3865962"/>
            <a:ext cx="4752528" cy="111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6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DD7B64B-5505-46BD-9CFF-9CC80CF7AE16}"/>
              </a:ext>
            </a:extLst>
          </p:cNvPr>
          <p:cNvSpPr txBox="1"/>
          <p:nvPr/>
        </p:nvSpPr>
        <p:spPr>
          <a:xfrm>
            <a:off x="1919536" y="739254"/>
            <a:ext cx="8496944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/>
              <a:t>PETLJA – algoritamska struktura ponavljanja</a:t>
            </a:r>
          </a:p>
          <a:p>
            <a:r>
              <a:rPr lang="hr-HR" sz="3200" dirty="0"/>
              <a:t>FOR -  naredba petlje </a:t>
            </a:r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8310E68E-DB2C-403D-BE6E-3A344410B385}"/>
              </a:ext>
            </a:extLst>
          </p:cNvPr>
          <p:cNvGrpSpPr/>
          <p:nvPr/>
        </p:nvGrpSpPr>
        <p:grpSpPr>
          <a:xfrm>
            <a:off x="2387587" y="2276872"/>
            <a:ext cx="7402847" cy="3419027"/>
            <a:chOff x="3431703" y="2836530"/>
            <a:chExt cx="6109146" cy="2735347"/>
          </a:xfrm>
        </p:grpSpPr>
        <p:sp>
          <p:nvSpPr>
            <p:cNvPr id="7" name="TekstniOkvir 6">
              <a:extLst>
                <a:ext uri="{FF2B5EF4-FFF2-40B4-BE49-F238E27FC236}">
                  <a16:creationId xmlns:a16="http://schemas.microsoft.com/office/drawing/2014/main" id="{3B990F94-E2DE-47DD-B664-B304AB0403B4}"/>
                </a:ext>
              </a:extLst>
            </p:cNvPr>
            <p:cNvSpPr txBox="1"/>
            <p:nvPr/>
          </p:nvSpPr>
          <p:spPr>
            <a:xfrm>
              <a:off x="3996233" y="3705592"/>
              <a:ext cx="5544616" cy="107721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hr-HR" sz="3200" dirty="0"/>
                <a:t>for </a:t>
              </a:r>
              <a:r>
                <a:rPr lang="hr-HR" sz="3200" dirty="0">
                  <a:solidFill>
                    <a:srgbClr val="FF0000"/>
                  </a:solidFill>
                </a:rPr>
                <a:t>i</a:t>
              </a:r>
              <a:r>
                <a:rPr lang="hr-HR" sz="3200" dirty="0"/>
                <a:t> </a:t>
              </a:r>
              <a:r>
                <a:rPr lang="hr-HR" sz="3200" dirty="0" err="1"/>
                <a:t>in</a:t>
              </a:r>
              <a:r>
                <a:rPr lang="hr-HR" sz="3200" dirty="0"/>
                <a:t> </a:t>
              </a:r>
              <a:r>
                <a:rPr lang="hr-HR" sz="3200" dirty="0" err="1"/>
                <a:t>range</a:t>
              </a:r>
              <a:r>
                <a:rPr lang="hr-HR" sz="3200" dirty="0"/>
                <a:t>(</a:t>
              </a:r>
              <a:r>
                <a:rPr lang="hr-HR" sz="3200" dirty="0">
                  <a:solidFill>
                    <a:srgbClr val="9900FF"/>
                  </a:solidFill>
                </a:rPr>
                <a:t>3</a:t>
              </a:r>
              <a:r>
                <a:rPr lang="hr-HR" sz="3200" dirty="0"/>
                <a:t>):</a:t>
              </a:r>
            </a:p>
            <a:p>
              <a:r>
                <a:rPr lang="hr-HR" sz="3200" dirty="0"/>
                <a:t>	</a:t>
              </a:r>
              <a:r>
                <a:rPr lang="hr-HR" sz="3200" dirty="0">
                  <a:solidFill>
                    <a:srgbClr val="00B050"/>
                  </a:solidFill>
                </a:rPr>
                <a:t>print(„Volim informatiku.”)</a:t>
              </a:r>
            </a:p>
          </p:txBody>
        </p:sp>
        <p:cxnSp>
          <p:nvCxnSpPr>
            <p:cNvPr id="9" name="Ravni poveznik sa strelicom 8">
              <a:extLst>
                <a:ext uri="{FF2B5EF4-FFF2-40B4-BE49-F238E27FC236}">
                  <a16:creationId xmlns:a16="http://schemas.microsoft.com/office/drawing/2014/main" id="{5C9C0E51-C726-4E5B-A069-D7F91946C8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23792" y="3429000"/>
              <a:ext cx="330017" cy="3693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kstniOkvir 11">
              <a:extLst>
                <a:ext uri="{FF2B5EF4-FFF2-40B4-BE49-F238E27FC236}">
                  <a16:creationId xmlns:a16="http://schemas.microsoft.com/office/drawing/2014/main" id="{87FF8FAF-54B9-4006-B264-EFAE862FC9B3}"/>
                </a:ext>
              </a:extLst>
            </p:cNvPr>
            <p:cNvSpPr txBox="1"/>
            <p:nvPr/>
          </p:nvSpPr>
          <p:spPr>
            <a:xfrm>
              <a:off x="3431703" y="3113529"/>
              <a:ext cx="2244213" cy="32010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r-H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brojač ponavljanja</a:t>
              </a:r>
            </a:p>
          </p:txBody>
        </p:sp>
        <p:cxnSp>
          <p:nvCxnSpPr>
            <p:cNvPr id="13" name="Ravni poveznik sa strelicom 12">
              <a:extLst>
                <a:ext uri="{FF2B5EF4-FFF2-40B4-BE49-F238E27FC236}">
                  <a16:creationId xmlns:a16="http://schemas.microsoft.com/office/drawing/2014/main" id="{648338C2-4858-46B0-8F79-F9B32EFD6A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32437" y="3429000"/>
              <a:ext cx="856124" cy="4221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kstniOkvir 14">
              <a:extLst>
                <a:ext uri="{FF2B5EF4-FFF2-40B4-BE49-F238E27FC236}">
                  <a16:creationId xmlns:a16="http://schemas.microsoft.com/office/drawing/2014/main" id="{73787E49-224F-4CDA-A4BB-53D798C4440F}"/>
                </a:ext>
              </a:extLst>
            </p:cNvPr>
            <p:cNvSpPr txBox="1"/>
            <p:nvPr/>
          </p:nvSpPr>
          <p:spPr>
            <a:xfrm>
              <a:off x="6479497" y="2836530"/>
              <a:ext cx="2232722" cy="56633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r-H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granična vrijednost brojača</a:t>
              </a:r>
              <a:r>
                <a:rPr lang="hr-HR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</a:t>
              </a:r>
            </a:p>
          </p:txBody>
        </p:sp>
        <p:sp>
          <p:nvSpPr>
            <p:cNvPr id="16" name="TekstniOkvir 15">
              <a:extLst>
                <a:ext uri="{FF2B5EF4-FFF2-40B4-BE49-F238E27FC236}">
                  <a16:creationId xmlns:a16="http://schemas.microsoft.com/office/drawing/2014/main" id="{3F19F63F-B5E5-43DA-8A41-DA7D2BA9F342}"/>
                </a:ext>
              </a:extLst>
            </p:cNvPr>
            <p:cNvSpPr txBox="1"/>
            <p:nvPr/>
          </p:nvSpPr>
          <p:spPr>
            <a:xfrm>
              <a:off x="5675917" y="5005542"/>
              <a:ext cx="2016224" cy="56633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r-H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naredba koja se ponavlja</a:t>
              </a:r>
            </a:p>
          </p:txBody>
        </p:sp>
        <p:cxnSp>
          <p:nvCxnSpPr>
            <p:cNvPr id="17" name="Ravni poveznik sa strelicom 16">
              <a:extLst>
                <a:ext uri="{FF2B5EF4-FFF2-40B4-BE49-F238E27FC236}">
                  <a16:creationId xmlns:a16="http://schemas.microsoft.com/office/drawing/2014/main" id="{4C3F5F9C-5E37-47C3-ACC8-9CB596CDA7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09872" y="4707868"/>
              <a:ext cx="1" cy="29767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417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EAC5E0-3DA2-4F57-83F6-A6280D6EE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408" y="1536347"/>
            <a:ext cx="4392488" cy="138358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range(</a:t>
            </a: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marL="0" indent="0">
              <a:buNone/>
            </a:pPr>
            <a:r>
              <a:rPr lang="hr-H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print („Mama, molim te!!!“ )</a:t>
            </a:r>
          </a:p>
          <a:p>
            <a:pPr marL="0" indent="0">
              <a:buNone/>
            </a:pP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r-H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Ispeci mi palačinke.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hr-H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C4439A9-E46F-4895-9C48-5A7F441086D9}"/>
              </a:ext>
            </a:extLst>
          </p:cNvPr>
          <p:cNvSpPr txBox="1"/>
          <p:nvPr/>
        </p:nvSpPr>
        <p:spPr>
          <a:xfrm>
            <a:off x="2567608" y="602108"/>
            <a:ext cx="792088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Primjeri  korištenja petlje for u programu: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C8B6682-DDB5-4AAA-85FD-38B253CCB9A8}"/>
              </a:ext>
            </a:extLst>
          </p:cNvPr>
          <p:cNvSpPr txBox="1">
            <a:spLocks/>
          </p:cNvSpPr>
          <p:nvPr/>
        </p:nvSpPr>
        <p:spPr>
          <a:xfrm>
            <a:off x="767408" y="4397584"/>
            <a:ext cx="4392488" cy="1383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82AF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82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82A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82A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82A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range(</a:t>
            </a: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endParaRPr lang="hr-H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print („Mama, molim te!!!“)</a:t>
            </a:r>
          </a:p>
          <a:p>
            <a:pPr marL="0" indent="0">
              <a:buNone/>
            </a:pPr>
            <a:r>
              <a:rPr lang="hr-H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(„ </a:t>
            </a:r>
            <a:r>
              <a:rPr lang="hr-H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Ispeci mi palačinke.”)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D05C05A-52BE-43F3-A9F3-6C1F3461BDB9}"/>
              </a:ext>
            </a:extLst>
          </p:cNvPr>
          <p:cNvSpPr txBox="1"/>
          <p:nvPr/>
        </p:nvSpPr>
        <p:spPr>
          <a:xfrm>
            <a:off x="6403605" y="1356736"/>
            <a:ext cx="5525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Nakon pokretanja programa bit će ispisano: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40D1206-8D4C-49AB-8F67-8D7CAD829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66800" r="73866" b="6951"/>
          <a:stretch/>
        </p:blipFill>
        <p:spPr>
          <a:xfrm>
            <a:off x="7891387" y="1771820"/>
            <a:ext cx="2550308" cy="2018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E8D4CB1C-07D1-4221-ADD4-41853769D946}"/>
              </a:ext>
            </a:extLst>
          </p:cNvPr>
          <p:cNvSpPr/>
          <p:nvPr/>
        </p:nvSpPr>
        <p:spPr>
          <a:xfrm>
            <a:off x="382403" y="3234106"/>
            <a:ext cx="614564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Ukoliko želimo obje naredbe ponoviti 3 puta napisat ćemo to ovako: 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15ABFFDD-317B-41CD-9C77-8321018BA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5" t="67660" r="68309" b="4852"/>
          <a:stretch/>
        </p:blipFill>
        <p:spPr>
          <a:xfrm>
            <a:off x="7690377" y="4036333"/>
            <a:ext cx="2952328" cy="1885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Strelica: desno 12">
            <a:extLst>
              <a:ext uri="{FF2B5EF4-FFF2-40B4-BE49-F238E27FC236}">
                <a16:creationId xmlns:a16="http://schemas.microsoft.com/office/drawing/2014/main" id="{0E575DC1-911C-4000-BFF7-907F251F8120}"/>
              </a:ext>
            </a:extLst>
          </p:cNvPr>
          <p:cNvSpPr/>
          <p:nvPr/>
        </p:nvSpPr>
        <p:spPr>
          <a:xfrm>
            <a:off x="5375920" y="2420888"/>
            <a:ext cx="2160240" cy="3600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: desno 13">
            <a:extLst>
              <a:ext uri="{FF2B5EF4-FFF2-40B4-BE49-F238E27FC236}">
                <a16:creationId xmlns:a16="http://schemas.microsoft.com/office/drawing/2014/main" id="{7B89B41D-F44B-4C52-9EC3-112319CFB0CD}"/>
              </a:ext>
            </a:extLst>
          </p:cNvPr>
          <p:cNvSpPr/>
          <p:nvPr/>
        </p:nvSpPr>
        <p:spPr>
          <a:xfrm>
            <a:off x="5159896" y="4978897"/>
            <a:ext cx="2160240" cy="3600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598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zervirano mjesto sadržaja 16">
            <a:extLst>
              <a:ext uri="{FF2B5EF4-FFF2-40B4-BE49-F238E27FC236}">
                <a16:creationId xmlns:a16="http://schemas.microsoft.com/office/drawing/2014/main" id="{30A4D9FD-C355-499F-858D-1BC7FC225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630" y="1534942"/>
            <a:ext cx="3670355" cy="136132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range(</a:t>
            </a: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print (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hr-HR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51AE5934-2EAD-4029-8BA6-971EEE699E74}"/>
              </a:ext>
            </a:extLst>
          </p:cNvPr>
          <p:cNvSpPr/>
          <p:nvPr/>
        </p:nvSpPr>
        <p:spPr>
          <a:xfrm>
            <a:off x="3429000" y="335676"/>
            <a:ext cx="528702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Kako je  kod ispisa brojeva?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E5A7133-DC56-46AC-B870-E40C0CC6D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67850" r="74215" b="4850"/>
          <a:stretch/>
        </p:blipFill>
        <p:spPr>
          <a:xfrm>
            <a:off x="7536160" y="1672125"/>
            <a:ext cx="2608905" cy="2188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29AE7853-6528-46FF-ACF0-C2F34FC74C77}"/>
              </a:ext>
            </a:extLst>
          </p:cNvPr>
          <p:cNvSpPr/>
          <p:nvPr/>
        </p:nvSpPr>
        <p:spPr>
          <a:xfrm>
            <a:off x="6600056" y="1082102"/>
            <a:ext cx="475643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Ispis nakon pokretanja programa: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AB906A4-D107-4A8B-97E3-AF65F64A03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12" t="67949" r="77759" b="4850"/>
          <a:stretch/>
        </p:blipFill>
        <p:spPr>
          <a:xfrm>
            <a:off x="7442670" y="3939218"/>
            <a:ext cx="2795884" cy="2057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C64A74FB-EEAD-459B-B49A-4492F6BF96A1}"/>
              </a:ext>
            </a:extLst>
          </p:cNvPr>
          <p:cNvSpPr/>
          <p:nvPr/>
        </p:nvSpPr>
        <p:spPr>
          <a:xfrm>
            <a:off x="386630" y="3215840"/>
            <a:ext cx="514930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Želite li ispisati brojeve od 1 do 6 napravili bi to ovako: </a:t>
            </a:r>
          </a:p>
        </p:txBody>
      </p:sp>
      <p:sp>
        <p:nvSpPr>
          <p:cNvPr id="12" name="Rezervirano mjesto sadržaja 16">
            <a:extLst>
              <a:ext uri="{FF2B5EF4-FFF2-40B4-BE49-F238E27FC236}">
                <a16:creationId xmlns:a16="http://schemas.microsoft.com/office/drawing/2014/main" id="{7C9E842E-E6A6-4BFE-8BF1-EA683019FEC6}"/>
              </a:ext>
            </a:extLst>
          </p:cNvPr>
          <p:cNvSpPr txBox="1">
            <a:spLocks/>
          </p:cNvSpPr>
          <p:nvPr/>
        </p:nvSpPr>
        <p:spPr>
          <a:xfrm>
            <a:off x="386630" y="4366289"/>
            <a:ext cx="3670355" cy="14247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82AF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82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82A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82A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82A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range(</a:t>
            </a: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print (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endParaRPr lang="hr-HR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trelica: desno 12">
            <a:extLst>
              <a:ext uri="{FF2B5EF4-FFF2-40B4-BE49-F238E27FC236}">
                <a16:creationId xmlns:a16="http://schemas.microsoft.com/office/drawing/2014/main" id="{39692FBB-92B2-4292-82F9-BDB9DCCED2CE}"/>
              </a:ext>
            </a:extLst>
          </p:cNvPr>
          <p:cNvSpPr/>
          <p:nvPr/>
        </p:nvSpPr>
        <p:spPr>
          <a:xfrm>
            <a:off x="4617048" y="2167084"/>
            <a:ext cx="2160240" cy="3600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: desno 13">
            <a:extLst>
              <a:ext uri="{FF2B5EF4-FFF2-40B4-BE49-F238E27FC236}">
                <a16:creationId xmlns:a16="http://schemas.microsoft.com/office/drawing/2014/main" id="{EBC09716-6212-44EF-AED8-B8B5832DCCA7}"/>
              </a:ext>
            </a:extLst>
          </p:cNvPr>
          <p:cNvSpPr/>
          <p:nvPr/>
        </p:nvSpPr>
        <p:spPr>
          <a:xfrm>
            <a:off x="4232592" y="4898680"/>
            <a:ext cx="2160240" cy="3600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745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1F9FA5-A467-4364-A860-919392C0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816" y="527034"/>
            <a:ext cx="3702153" cy="6678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Korak petlje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AD5C0B-4EEE-4DDE-B6BF-E34C40799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167" y="4258068"/>
            <a:ext cx="3688142" cy="13968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in range (1,7, 2):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  print (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hr-HR" dirty="0">
              <a:solidFill>
                <a:srgbClr val="FF0000"/>
              </a:solidFill>
            </a:endParaRPr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69BB5FB2-D43A-42E5-B414-7FF35CE0B821}"/>
              </a:ext>
            </a:extLst>
          </p:cNvPr>
          <p:cNvCxnSpPr>
            <a:cxnSpLocks/>
          </p:cNvCxnSpPr>
          <p:nvPr/>
        </p:nvCxnSpPr>
        <p:spPr>
          <a:xfrm flipH="1" flipV="1">
            <a:off x="2783875" y="3975871"/>
            <a:ext cx="648072" cy="387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avokutnik 5">
            <a:extLst>
              <a:ext uri="{FF2B5EF4-FFF2-40B4-BE49-F238E27FC236}">
                <a16:creationId xmlns:a16="http://schemas.microsoft.com/office/drawing/2014/main" id="{D40E5374-1FB5-44BA-936C-39AB07EAC836}"/>
              </a:ext>
            </a:extLst>
          </p:cNvPr>
          <p:cNvSpPr/>
          <p:nvPr/>
        </p:nvSpPr>
        <p:spPr>
          <a:xfrm>
            <a:off x="1139989" y="3543117"/>
            <a:ext cx="1967922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Početna vrijednost petlje(brojača)</a:t>
            </a:r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A7D4A58F-1C96-4814-88B1-D905213B4FB5}"/>
              </a:ext>
            </a:extLst>
          </p:cNvPr>
          <p:cNvCxnSpPr>
            <a:cxnSpLocks/>
          </p:cNvCxnSpPr>
          <p:nvPr/>
        </p:nvCxnSpPr>
        <p:spPr>
          <a:xfrm flipV="1">
            <a:off x="3856596" y="3538032"/>
            <a:ext cx="323688" cy="807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E8858628-1920-4DDE-8199-5210F3470F31}"/>
              </a:ext>
            </a:extLst>
          </p:cNvPr>
          <p:cNvCxnSpPr>
            <a:cxnSpLocks/>
          </p:cNvCxnSpPr>
          <p:nvPr/>
        </p:nvCxnSpPr>
        <p:spPr>
          <a:xfrm flipV="1">
            <a:off x="4198518" y="4522229"/>
            <a:ext cx="1709181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Pravokutnik 11">
            <a:extLst>
              <a:ext uri="{FF2B5EF4-FFF2-40B4-BE49-F238E27FC236}">
                <a16:creationId xmlns:a16="http://schemas.microsoft.com/office/drawing/2014/main" id="{C2B18075-C7B3-49D4-B4E6-1183C57C9B06}"/>
              </a:ext>
            </a:extLst>
          </p:cNvPr>
          <p:cNvSpPr/>
          <p:nvPr/>
        </p:nvSpPr>
        <p:spPr>
          <a:xfrm>
            <a:off x="3693745" y="3374695"/>
            <a:ext cx="216024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Završna vrijednost petlje(brojača)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9D4C3E8E-AAC6-4BE8-9AC1-90C92079BD76}"/>
              </a:ext>
            </a:extLst>
          </p:cNvPr>
          <p:cNvSpPr/>
          <p:nvPr/>
        </p:nvSpPr>
        <p:spPr>
          <a:xfrm>
            <a:off x="5842792" y="4277657"/>
            <a:ext cx="1751898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Korak petlje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7C0DE043-EDE7-4EAE-95A9-45901E50265F}"/>
              </a:ext>
            </a:extLst>
          </p:cNvPr>
          <p:cNvSpPr txBox="1"/>
          <p:nvPr/>
        </p:nvSpPr>
        <p:spPr>
          <a:xfrm>
            <a:off x="8400256" y="3076145"/>
            <a:ext cx="281758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Ispis nakon pokretanja programa:</a:t>
            </a:r>
          </a:p>
          <a:p>
            <a:r>
              <a:rPr lang="hr-HR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hr-HR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hr-HR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endParaRPr lang="hr-H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FA432CFC-358A-4508-8C34-23FB97E93318}"/>
              </a:ext>
            </a:extLst>
          </p:cNvPr>
          <p:cNvSpPr/>
          <p:nvPr/>
        </p:nvSpPr>
        <p:spPr>
          <a:xfrm>
            <a:off x="580176" y="1530369"/>
            <a:ext cx="1097215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Ako želimo vrijednost brojača povećati za proizvoljno povećanje, upisujemo veličinu koraka. Ako u prethodnu petlju dodamo korak 2, dobit ćemo ispis samo neparnih brojeva.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263642C2-7A9F-4BA1-B989-E25D7922D0D5}"/>
              </a:ext>
            </a:extLst>
          </p:cNvPr>
          <p:cNvSpPr/>
          <p:nvPr/>
        </p:nvSpPr>
        <p:spPr>
          <a:xfrm>
            <a:off x="1228946" y="2876090"/>
            <a:ext cx="3259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Pogledajmo kroz primjer:</a:t>
            </a:r>
          </a:p>
        </p:txBody>
      </p:sp>
    </p:spTree>
    <p:extLst>
      <p:ext uri="{BB962C8B-B14F-4D97-AF65-F5344CB8AC3E}">
        <p14:creationId xmlns:p14="http://schemas.microsoft.com/office/powerpoint/2010/main" val="386516169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5610D1D3-D29F-4FBF-B833-68BC22585F07}" vid="{09EF8C6F-E890-41AF-8CEC-C03A85828729}"/>
    </a:ext>
  </a:extLst>
</a:theme>
</file>

<file path=ppt/theme/theme2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d61286e-ea26-405d-8881-368ed254b8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CBD4DB3BF8914FB79C78DE1FA6009E" ma:contentTypeVersion="13" ma:contentTypeDescription="Create a new document." ma:contentTypeScope="" ma:versionID="8062d218b9b193223ee4174f45d0e1ed">
  <xsd:schema xmlns:xsd="http://www.w3.org/2001/XMLSchema" xmlns:xs="http://www.w3.org/2001/XMLSchema" xmlns:p="http://schemas.microsoft.com/office/2006/metadata/properties" xmlns:ns2="cd61286e-ea26-405d-8881-368ed254b8e9" xmlns:ns3="e31e152a-2bc8-4f77-b5da-ca7299ca96ba" targetNamespace="http://schemas.microsoft.com/office/2006/metadata/properties" ma:root="true" ma:fieldsID="8b390cea3a515168b8be4aa04a0371d0" ns2:_="" ns3:_="">
    <xsd:import namespace="cd61286e-ea26-405d-8881-368ed254b8e9"/>
    <xsd:import namespace="e31e152a-2bc8-4f77-b5da-ca7299ca96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1286e-ea26-405d-8881-368ed254b8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1e152a-2bc8-4f77-b5da-ca7299ca96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9CE37B-1A29-4047-8CF4-334022DB6B84}">
  <ds:schemaRefs>
    <ds:schemaRef ds:uri="http://www.w3.org/XML/1998/namespace"/>
    <ds:schemaRef ds:uri="http://schemas.microsoft.com/office/2006/documentManagement/types"/>
    <ds:schemaRef ds:uri="cd61286e-ea26-405d-8881-368ed254b8e9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e31e152a-2bc8-4f77-b5da-ca7299ca96b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4EF3B4E-465E-4910-BBFC-21BA53FE88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8676A7-2695-47F4-B9DF-9AACF0B442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61286e-ea26-405d-8881-368ed254b8e9"/>
    <ds:schemaRef ds:uri="e31e152a-2bc8-4f77-b5da-ca7299ca96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663</Words>
  <Application>Microsoft Office PowerPoint</Application>
  <PresentationFormat>Široki zaslon</PresentationFormat>
  <Paragraphs>115</Paragraphs>
  <Slides>15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Impact</vt:lpstr>
      <vt:lpstr>Segoe UI Semilight</vt:lpstr>
      <vt:lpstr>Times New Roman</vt:lpstr>
      <vt:lpstr>Wingdings</vt:lpstr>
      <vt:lpstr>Theme3</vt:lpstr>
      <vt:lpstr>Značka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Korak petlje</vt:lpstr>
      <vt:lpstr>Brojač možemo postaviti da broji unazad.  Pri tome mu moramo odrediti negativni korak.</vt:lpstr>
      <vt:lpstr>Za vodoravni ispis brojeva koristi se parametar: end =”  ”(između navodnika je razmak)</vt:lpstr>
      <vt:lpstr>PowerPoint prezentacija</vt:lpstr>
      <vt:lpstr>RJEŠITE  KVIZ!</vt:lpstr>
      <vt:lpstr>PowerPoint prezentacija</vt:lpstr>
      <vt:lpstr>Za one koji žele više i bolje: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keywords/>
  <cp:lastModifiedBy/>
  <cp:revision>8</cp:revision>
  <dcterms:created xsi:type="dcterms:W3CDTF">2017-12-15T12:14:31Z</dcterms:created>
  <dcterms:modified xsi:type="dcterms:W3CDTF">2024-06-13T21:26:29Z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  <property fmtid="{D5CDD505-2E9C-101B-9397-08002B2CF9AE}" pid="3" name="ContentTypeId">
    <vt:lpwstr>0x0101005BCBD4DB3BF8914FB79C78DE1FA6009E</vt:lpwstr>
  </property>
</Properties>
</file>