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9" r:id="rId4"/>
    <p:sldId id="272" r:id="rId5"/>
    <p:sldId id="273" r:id="rId6"/>
    <p:sldId id="271" r:id="rId7"/>
    <p:sldId id="274" r:id="rId8"/>
    <p:sldId id="259" r:id="rId9"/>
    <p:sldId id="275" r:id="rId10"/>
    <p:sldId id="276" r:id="rId11"/>
    <p:sldId id="277" r:id="rId12"/>
    <p:sldId id="278" r:id="rId13"/>
    <p:sldId id="279" r:id="rId14"/>
    <p:sldId id="280" r:id="rId15"/>
    <p:sldId id="261" r:id="rId16"/>
    <p:sldId id="281" r:id="rId17"/>
    <p:sldId id="282" r:id="rId18"/>
    <p:sldId id="283" r:id="rId19"/>
    <p:sldId id="284" r:id="rId20"/>
    <p:sldId id="260" r:id="rId21"/>
    <p:sldId id="262" r:id="rId22"/>
    <p:sldId id="263" r:id="rId23"/>
    <p:sldId id="265" r:id="rId24"/>
    <p:sldId id="26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35" autoAdjust="0"/>
  </p:normalViewPr>
  <p:slideViewPr>
    <p:cSldViewPr>
      <p:cViewPr varScale="1">
        <p:scale>
          <a:sx n="96" d="100"/>
          <a:sy n="96" d="100"/>
        </p:scale>
        <p:origin x="-1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utnik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utnik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7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E33FB8-B8AA-4A21-B4AD-1251D9ADE4A9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10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52AB8F-78B1-4C27-BBAE-B2BD06DBB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B09D-6CAB-4266-947B-710C585FB60C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18E39-2370-4BB7-8CFF-E168D8AF6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FB0D0-6864-4481-AEEA-0BAE68A54E1B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C998-3036-4F4D-8A71-6F0E2E4E4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7F39-C260-4D31-B7B0-823E8D67E5CA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46D4-0B26-4CB4-BC52-522417818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7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0FE6-0CB3-4CD1-813B-86799C10B916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8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C5E392-5CD1-477C-A9CD-9D66AAE4D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9729F6-BF01-42EC-AAC8-53A3CBD1C658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6" name="Rezervirano mjesto broja slajd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3D8A50-3911-40C1-94BC-EB278A99B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zervirano mjesto podnožj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7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40471C-91C6-4E7B-849E-02FB2C97C171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8" name="Rezervirano mjesto broja slajd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CEB28C-2FC1-4929-B505-0514DDEEE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C49A-6253-4CD5-AD2E-4CEBF3EEF767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2ACB-0767-4C87-8963-78752DFF1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72D90-884F-4B32-988A-51F40B68020B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9CE520-C94E-4F55-B7C1-4F8EFD5EA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F766-A6D0-4ECF-A4FA-1180EC0A8994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6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E5C1-DE34-4165-BB1A-D6D0C6153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utnik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avokutnik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avokutnik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9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354B8F-467D-40A5-BE59-4F2E01692D2A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10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E408070-80E1-4C6B-95C5-A8654D118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zervirano mjesto teksta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4F584C-B8E9-437F-A32A-72FE746432F1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avokutni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DA60BD-55E4-44AD-BF2A-1F5A3464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8" r:id="rId2"/>
    <p:sldLayoutId id="2147483713" r:id="rId3"/>
    <p:sldLayoutId id="2147483714" r:id="rId4"/>
    <p:sldLayoutId id="2147483715" r:id="rId5"/>
    <p:sldLayoutId id="2147483709" r:id="rId6"/>
    <p:sldLayoutId id="2147483716" r:id="rId7"/>
    <p:sldLayoutId id="2147483710" r:id="rId8"/>
    <p:sldLayoutId id="2147483717" r:id="rId9"/>
    <p:sldLayoutId id="2147483711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0B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055688"/>
          </a:xfrm>
        </p:spPr>
        <p:txBody>
          <a:bodyPr/>
          <a:lstStyle/>
          <a:p>
            <a:pPr algn="ctr" eaLnBrk="1" hangingPunct="1"/>
            <a:r>
              <a:rPr lang="hr-HR" b="1" cap="none" smtClean="0"/>
              <a:t>   POLAZAK U PRVI RAZRED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8610600" cy="609600"/>
          </a:xfrm>
        </p:spPr>
        <p:txBody>
          <a:bodyPr/>
          <a:lstStyle/>
          <a:p>
            <a:pPr eaLnBrk="1" hangingPunct="1"/>
            <a:r>
              <a:rPr lang="hr-HR" sz="3000" b="1" smtClean="0">
                <a:solidFill>
                  <a:schemeClr val="tx2"/>
                </a:solidFill>
              </a:rPr>
              <a:t>2016./2017.                      Ana Sabljić, mag. psych.</a:t>
            </a:r>
          </a:p>
        </p:txBody>
      </p:sp>
      <p:pic>
        <p:nvPicPr>
          <p:cNvPr id="13315" name="Picture 10" descr="113-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00200"/>
            <a:ext cx="411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mtClean="0"/>
              <a:t>Govorna razvijenost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hr-HR" smtClean="0">
                <a:solidFill>
                  <a:schemeClr val="tx2"/>
                </a:solidFill>
              </a:rPr>
              <a:t>Slušanje i razumijevanje uputa</a:t>
            </a:r>
          </a:p>
          <a:p>
            <a:r>
              <a:rPr lang="hr-HR" smtClean="0">
                <a:solidFill>
                  <a:schemeClr val="tx2"/>
                </a:solidFill>
              </a:rPr>
              <a:t>Fluentnost u govoru, jasan izgovor, izražavanje osjećaja, potreba i misli na materinskom jeziku</a:t>
            </a:r>
          </a:p>
          <a:p>
            <a:r>
              <a:rPr lang="hr-HR" smtClean="0">
                <a:solidFill>
                  <a:schemeClr val="tx2"/>
                </a:solidFill>
              </a:rPr>
              <a:t>Simbolično izražavanje</a:t>
            </a:r>
          </a:p>
          <a:p>
            <a:r>
              <a:rPr lang="hr-HR" smtClean="0">
                <a:solidFill>
                  <a:schemeClr val="tx2"/>
                </a:solidFill>
              </a:rPr>
              <a:t>Pojam o čitanju i pisanju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mtClean="0"/>
              <a:t>Kognitivna spremnost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hr-HR" smtClean="0">
                <a:solidFill>
                  <a:schemeClr val="tx2"/>
                </a:solidFill>
              </a:rPr>
              <a:t>Najvažniji prediktor školskog uspjeha</a:t>
            </a:r>
          </a:p>
          <a:p>
            <a:pPr>
              <a:buFont typeface="Wingdings" pitchFamily="2" charset="2"/>
              <a:buNone/>
            </a:pPr>
            <a:endParaRPr lang="hr-HR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hr-HR" b="1" smtClean="0">
                <a:solidFill>
                  <a:schemeClr val="tx2"/>
                </a:solidFill>
              </a:rPr>
              <a:t>Razvijenost: </a:t>
            </a:r>
          </a:p>
          <a:p>
            <a:r>
              <a:rPr lang="hr-HR" smtClean="0">
                <a:solidFill>
                  <a:schemeClr val="tx2"/>
                </a:solidFill>
              </a:rPr>
              <a:t>Pažnje – dijete može razmjerno dugo biti usredotočeno na jedan sadržaj, </a:t>
            </a:r>
          </a:p>
          <a:p>
            <a:r>
              <a:rPr lang="hr-HR" smtClean="0">
                <a:solidFill>
                  <a:schemeClr val="tx2"/>
                </a:solidFill>
              </a:rPr>
              <a:t>Pamćenja – spontano rabiti neke tehnike zapamćivanja (npr. ponavljanje),</a:t>
            </a:r>
          </a:p>
          <a:p>
            <a:r>
              <a:rPr lang="hr-HR" smtClean="0">
                <a:solidFill>
                  <a:schemeClr val="tx2"/>
                </a:solidFill>
              </a:rPr>
              <a:t>Mišljenja – spoznaje o svijetu i sebi samom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990600"/>
          </a:xfrm>
        </p:spPr>
        <p:txBody>
          <a:bodyPr/>
          <a:lstStyle/>
          <a:p>
            <a:r>
              <a:rPr lang="hr-HR" sz="4000" smtClean="0"/>
              <a:t>Emocionalna </a:t>
            </a:r>
            <a:br>
              <a:rPr lang="hr-HR" sz="4000" smtClean="0"/>
            </a:br>
            <a:r>
              <a:rPr lang="hr-HR" sz="4000" smtClean="0"/>
              <a:t>spremnost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612775" y="2438400"/>
            <a:ext cx="8153400" cy="3687763"/>
          </a:xfrm>
        </p:spPr>
        <p:txBody>
          <a:bodyPr/>
          <a:lstStyle/>
          <a:p>
            <a:r>
              <a:rPr lang="hr-HR" smtClean="0">
                <a:solidFill>
                  <a:schemeClr val="tx2"/>
                </a:solidFill>
              </a:rPr>
              <a:t>Emocionalna stabilnost i mogućnost kontrole vlastitih emocija</a:t>
            </a:r>
          </a:p>
          <a:p>
            <a:r>
              <a:rPr lang="hr-HR" smtClean="0">
                <a:solidFill>
                  <a:schemeClr val="tx2"/>
                </a:solidFill>
              </a:rPr>
              <a:t>Nekoliko sati dnevno se odvojiti od roditelja, savladavanje jakih i naglih naleta izljeva srdžbe, panike ili straha</a:t>
            </a:r>
          </a:p>
          <a:p>
            <a:r>
              <a:rPr lang="hr-HR" smtClean="0">
                <a:solidFill>
                  <a:schemeClr val="tx2"/>
                </a:solidFill>
              </a:rPr>
              <a:t>Kontrola ispitne tjeskobe, straha od neuspjeha i kompetitivne školske situacije</a:t>
            </a:r>
          </a:p>
        </p:txBody>
      </p:sp>
      <p:pic>
        <p:nvPicPr>
          <p:cNvPr id="24579" name="Picture 5" descr="Slikovni rezultat za emo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0"/>
            <a:ext cx="38100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mtClean="0"/>
              <a:t>Socijalna spremnost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525462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2"/>
                </a:solidFill>
              </a:rPr>
              <a:t>Ostvarivanje uspješne komunikacije s vršnjacima i učiteljima</a:t>
            </a:r>
          </a:p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2"/>
                </a:solidFill>
              </a:rPr>
              <a:t>Usvajanje određenih normi ponašanja</a:t>
            </a:r>
          </a:p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2"/>
                </a:solidFill>
              </a:rPr>
              <a:t>Mogućnost socijalnog učenja po modelu</a:t>
            </a:r>
          </a:p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2"/>
                </a:solidFill>
              </a:rPr>
              <a:t>Podređivanje vlastitih potreba i želja ciljevima skupine kojoj pripada</a:t>
            </a:r>
          </a:p>
        </p:txBody>
      </p:sp>
      <p:pic>
        <p:nvPicPr>
          <p:cNvPr id="25603" name="Picture 5" descr="Slikovni rezultat za kids hugging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0"/>
            <a:ext cx="38862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z="4000" smtClean="0"/>
              <a:t>Motivacija za učenje i interes za građu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hr-HR" smtClean="0">
                <a:solidFill>
                  <a:schemeClr val="tx2"/>
                </a:solidFill>
              </a:rPr>
              <a:t>Osobito važni činitelji školskog uspjeha</a:t>
            </a:r>
          </a:p>
          <a:p>
            <a:r>
              <a:rPr lang="hr-HR" smtClean="0">
                <a:solidFill>
                  <a:schemeClr val="tx2"/>
                </a:solidFill>
              </a:rPr>
              <a:t>U pravilu su djeca predškolske dobi isključivo intrinzično motivirana za učenje, što se očituje u njihovoj znatiželji i neumornom zapitkivanju</a:t>
            </a:r>
          </a:p>
          <a:p>
            <a:r>
              <a:rPr lang="hr-HR" smtClean="0">
                <a:solidFill>
                  <a:schemeClr val="tx2"/>
                </a:solidFill>
              </a:rPr>
              <a:t>Pad motivacije - zbog same školske situacije – preopterećenost gradivom, apstraktnost gradiva, vanjska potkrepljivanja, česti neuspjesi, nepovoljna socijalna klima u razredu…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hr-HR" smtClean="0"/>
              <a:t>Spremnost za polazak školu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1981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mtClean="0">
                <a:solidFill>
                  <a:schemeClr val="tx2"/>
                </a:solidFill>
              </a:rPr>
              <a:t>Ako stvaramo motivirajuće okruženje u kojem se podržava dječja radoznalost, aktivnost, stjecanje novih iskustava, igra i stvaralaštvo, stvaramo dobre uvjete za budućeg uspješnog đaka – prvaka </a:t>
            </a:r>
          </a:p>
        </p:txBody>
      </p:sp>
      <p:pic>
        <p:nvPicPr>
          <p:cNvPr id="27651" name="Picture 6" descr="informacija-stojantie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962400"/>
            <a:ext cx="286543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mtClean="0"/>
              <a:t>Procjena spremnosti za školu</a:t>
            </a:r>
          </a:p>
        </p:txBody>
      </p:sp>
      <p:sp>
        <p:nvSpPr>
          <p:cNvPr id="28674" name="Rectangle 7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500" smtClean="0">
                <a:solidFill>
                  <a:schemeClr val="tx2"/>
                </a:solidFill>
              </a:rPr>
              <a:t>PRAVILNIK O POSTUPKU UTVRĐIVANJA PSIHOFIZIČKOG STANJA DJETETA, UČENIKA TE SASTAVU STRUČNIH POVJERENSTAVA (2014.)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500" smtClean="0">
                <a:solidFill>
                  <a:schemeClr val="tx2"/>
                </a:solidFill>
              </a:rPr>
              <a:t>Stručno povjerenstvo škole provodi utvrđivanje psihofizičkog stanja djeteta zbog redovitoga upisa u prvi razred osnovne škole, a kada procijeni da za to postoji potreba, predlaže Stručnom povjerenstvu Ureda utvrđivanje: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500" smtClean="0">
                <a:solidFill>
                  <a:schemeClr val="tx2"/>
                </a:solidFill>
              </a:rPr>
              <a:t>− prijevremenog upisa djeteta u prvi razred osnovne škole,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500" smtClean="0">
                <a:solidFill>
                  <a:schemeClr val="tx2"/>
                </a:solidFill>
              </a:rPr>
              <a:t>− odgode upisa u prvi razred osnovne škole,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500" smtClean="0">
                <a:solidFill>
                  <a:schemeClr val="tx2"/>
                </a:solidFill>
              </a:rPr>
              <a:t>− primjerenog programa osnovnog obrazovanja za učenike s teškoćama u razvoju.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z="3200" i="1" smtClean="0"/>
              <a:t>Postupak utvrđivanja psihofizičkog stanja djeteta radi upisa u prvi razred osnovne škole</a:t>
            </a:r>
            <a:r>
              <a:rPr lang="hr-HR" sz="3200" smtClean="0"/>
              <a:t> 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612775" y="1905000"/>
            <a:ext cx="8153400" cy="4221163"/>
          </a:xfrm>
        </p:spPr>
        <p:txBody>
          <a:bodyPr/>
          <a:lstStyle/>
          <a:p>
            <a:r>
              <a:rPr lang="hr-HR" smtClean="0">
                <a:solidFill>
                  <a:schemeClr val="tx2"/>
                </a:solidFill>
              </a:rPr>
              <a:t>Ured utvrđuje popis djece, školskih obveznika i dostavlja ga Stručnom povjerenstvu škole do 1. ožujka tekuće godine</a:t>
            </a:r>
          </a:p>
          <a:p>
            <a:r>
              <a:rPr lang="hr-HR" smtClean="0">
                <a:solidFill>
                  <a:schemeClr val="tx2"/>
                </a:solidFill>
              </a:rPr>
              <a:t>Postupak utvrđivanja psihofizičkog stanja djece radi upisa u prvi razred osnovne škole provodi se </a:t>
            </a:r>
            <a:r>
              <a:rPr lang="hr-HR" b="1" smtClean="0">
                <a:solidFill>
                  <a:schemeClr val="tx2"/>
                </a:solidFill>
              </a:rPr>
              <a:t>u osnovnoj školi</a:t>
            </a:r>
            <a:r>
              <a:rPr lang="hr-HR" smtClean="0">
                <a:solidFill>
                  <a:schemeClr val="tx2"/>
                </a:solidFill>
              </a:rPr>
              <a:t> kojoj dijete pripada prema upisnom području u razdoblju </a:t>
            </a:r>
            <a:r>
              <a:rPr lang="hr-HR" b="1" smtClean="0">
                <a:solidFill>
                  <a:schemeClr val="tx2"/>
                </a:solidFill>
              </a:rPr>
              <a:t>od 31. ožujka do 15. lipnja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z="3200" i="1" smtClean="0"/>
              <a:t>Postupak utvrđivanja psihofizičkog stanja djeteta radi upisa u prvi razred osnovne škole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8153400" cy="4068763"/>
          </a:xfrm>
        </p:spPr>
        <p:txBody>
          <a:bodyPr/>
          <a:lstStyle/>
          <a:p>
            <a:r>
              <a:rPr lang="hr-HR" sz="2800" smtClean="0">
                <a:solidFill>
                  <a:schemeClr val="tx2"/>
                </a:solidFill>
              </a:rPr>
              <a:t>Javni poziv na predupis </a:t>
            </a:r>
            <a:r>
              <a:rPr lang="hr-HR" sz="2800" b="1" smtClean="0">
                <a:solidFill>
                  <a:schemeClr val="tx2"/>
                </a:solidFill>
              </a:rPr>
              <a:t>u ožujku</a:t>
            </a:r>
            <a:r>
              <a:rPr lang="hr-HR" sz="2800" smtClean="0">
                <a:solidFill>
                  <a:schemeClr val="tx2"/>
                </a:solidFill>
              </a:rPr>
              <a:t> preko medija, oglasnih ploča te mrežnih stranica škole</a:t>
            </a:r>
          </a:p>
          <a:p>
            <a:r>
              <a:rPr lang="hr-HR" sz="2800" smtClean="0">
                <a:solidFill>
                  <a:schemeClr val="tx2"/>
                </a:solidFill>
              </a:rPr>
              <a:t>Poziv s terminima procjene poštom na kućnu adresu</a:t>
            </a:r>
          </a:p>
          <a:p>
            <a:r>
              <a:rPr lang="hr-HR" sz="2800" smtClean="0">
                <a:solidFill>
                  <a:schemeClr val="tx2"/>
                </a:solidFill>
              </a:rPr>
              <a:t>Postupak utvrđivanja pf. stanja u </a:t>
            </a:r>
            <a:r>
              <a:rPr lang="hr-HR" sz="2800" b="1" smtClean="0">
                <a:solidFill>
                  <a:schemeClr val="tx2"/>
                </a:solidFill>
              </a:rPr>
              <a:t>travnju/svibnju</a:t>
            </a:r>
            <a:r>
              <a:rPr lang="hr-HR" sz="2800" smtClean="0">
                <a:solidFill>
                  <a:schemeClr val="tx2"/>
                </a:solidFill>
              </a:rPr>
              <a:t> (pregled liječnice, procjena psihologa, pedagoga, učiteljica)</a:t>
            </a:r>
          </a:p>
          <a:p>
            <a:endParaRPr lang="hr-HR" sz="2800" smtClean="0">
              <a:solidFill>
                <a:schemeClr val="tx2"/>
              </a:solidFill>
            </a:endParaRPr>
          </a:p>
          <a:p>
            <a:endParaRPr lang="hr-HR" sz="2800" smtClean="0">
              <a:solidFill>
                <a:schemeClr val="tx2"/>
              </a:solidFill>
            </a:endParaRPr>
          </a:p>
          <a:p>
            <a:endParaRPr lang="hr-HR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endParaRPr lang="hr-HR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Prijevremeni upis u prvi razred</a:t>
            </a:r>
            <a:r>
              <a:rPr lang="hr-HR" sz="2800" smtClean="0">
                <a:solidFill>
                  <a:schemeClr val="tx2"/>
                </a:solidFill>
              </a:rPr>
              <a:t> - Za dijete koje će do kraja tekuće godine navršiti šest godina, a nije školski obveznik, roditelj može najkasnije do 31. ožujka tekuće godine podnijeti </a:t>
            </a:r>
            <a:r>
              <a:rPr lang="hr-HR" sz="2800" b="1" smtClean="0">
                <a:solidFill>
                  <a:schemeClr val="tx2"/>
                </a:solidFill>
              </a:rPr>
              <a:t>zahtjev Uredu</a:t>
            </a:r>
            <a:r>
              <a:rPr lang="hr-HR" sz="2800" smtClean="0">
                <a:solidFill>
                  <a:schemeClr val="tx2"/>
                </a:solidFill>
              </a:rPr>
              <a:t> za uvrštavanje djeteta u popis školskih obveznika (Obrazac 6.) </a:t>
            </a:r>
          </a:p>
          <a:p>
            <a:r>
              <a:rPr lang="hr-HR" sz="2800" b="1" smtClean="0">
                <a:solidFill>
                  <a:schemeClr val="tx2"/>
                </a:solidFill>
              </a:rPr>
              <a:t>Odgoda upisa u prvi razred </a:t>
            </a:r>
            <a:r>
              <a:rPr lang="hr-HR" sz="2800" smtClean="0">
                <a:solidFill>
                  <a:schemeClr val="tx2"/>
                </a:solidFill>
              </a:rPr>
              <a:t>(za 1 godinu) – nakon postupka utvrđivanja psihofizičkog stanja; ako </a:t>
            </a:r>
            <a:r>
              <a:rPr lang="hr-HR" sz="2800" u="sng" smtClean="0">
                <a:solidFill>
                  <a:schemeClr val="tx2"/>
                </a:solidFill>
              </a:rPr>
              <a:t>Škola</a:t>
            </a:r>
            <a:r>
              <a:rPr lang="hr-HR" sz="2800" smtClean="0">
                <a:solidFill>
                  <a:schemeClr val="tx2"/>
                </a:solidFill>
              </a:rPr>
              <a:t> procijeni da bi odgoda upisa pozitivno utjecala na djetetov psihofizički razvoj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hr-HR" smtClean="0"/>
              <a:t>Polazak u prvi razred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velik događaj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za cijelu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obitelj, a ponajviše za budućeg prvašića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Dijete se mora prilagoditi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potpuno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novim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situacijama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640080" lvl="1" indent="-1828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sjediti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na jednom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mjestu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 duže vrijeme</a:t>
            </a:r>
          </a:p>
          <a:p>
            <a:pPr marL="640080" lvl="1" indent="-1828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 pratiti </a:t>
            </a:r>
            <a:r>
              <a:rPr lang="hr-HR" sz="2200" dirty="0">
                <a:solidFill>
                  <a:schemeClr val="tx2">
                    <a:lumMod val="75000"/>
                  </a:schemeClr>
                </a:solidFill>
              </a:rPr>
              <a:t>aktivnost do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kraja</a:t>
            </a:r>
          </a:p>
          <a:p>
            <a:pPr marL="640080" lvl="1" indent="-1828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 doći </a:t>
            </a:r>
            <a:r>
              <a:rPr lang="hr-HR" sz="2200" dirty="0">
                <a:solidFill>
                  <a:schemeClr val="tx2">
                    <a:lumMod val="75000"/>
                  </a:schemeClr>
                </a:solidFill>
              </a:rPr>
              <a:t>na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početak nastave</a:t>
            </a:r>
            <a:endParaRPr lang="hr-HR" sz="2200" dirty="0">
              <a:solidFill>
                <a:schemeClr val="tx2">
                  <a:lumMod val="75000"/>
                </a:schemeClr>
              </a:solidFill>
            </a:endParaRPr>
          </a:p>
          <a:p>
            <a:pPr marL="640080" lvl="1" indent="-1828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stalna procjena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sposobnost učenja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izvršavanja zadataka</a:t>
            </a:r>
          </a:p>
          <a:p>
            <a:pPr marL="640080" lvl="1" indent="-1828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 snalaženje u novoj skupini vršanjaka</a:t>
            </a: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hr-HR" smtClean="0"/>
              <a:t>Obitelj – jeste li spremni?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U periodu pred polazak u školu javljaju se i brojni strahovi, ponajviše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roditeljski, koji </a:t>
            </a:r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se lako prenose na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dijete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Prave informacije su ključne da se izbjegnu strahovi!!!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2771" name="Picture 6" descr="Slikovni rezultat za family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505200"/>
            <a:ext cx="48387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/>
          <a:lstStyle/>
          <a:p>
            <a:pPr algn="ctr" eaLnBrk="1" hangingPunct="1"/>
            <a:r>
              <a:rPr lang="hr-HR" smtClean="0"/>
              <a:t>Što trebaju učiniti roditelji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458200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hr-HR" smtClean="0">
                <a:solidFill>
                  <a:schemeClr val="tx2"/>
                </a:solidFill>
              </a:rPr>
              <a:t>Važno je izbjegavati rečenice poput: </a:t>
            </a:r>
            <a:r>
              <a:rPr lang="hr-HR" i="1" smtClean="0">
                <a:solidFill>
                  <a:schemeClr val="tx2"/>
                </a:solidFill>
              </a:rPr>
              <a:t>„Kada kreneš u školu, nećeš više imati toliko vremena za igru.’’ ili „Vidjet ćeš ti kako ćeš u školi morati slušati učitelja/icu“</a:t>
            </a:r>
          </a:p>
          <a:p>
            <a:pPr eaLnBrk="1" hangingPunct="1">
              <a:buFont typeface="Arial" charset="0"/>
              <a:buChar char="•"/>
            </a:pPr>
            <a:r>
              <a:rPr lang="hr-HR" smtClean="0">
                <a:solidFill>
                  <a:schemeClr val="tx2"/>
                </a:solidFill>
              </a:rPr>
              <a:t>Ako se dijete ne privikava lako razredu i nije steklo prijatelje, to je normalno – neka djeca trebaju više vremena da bi se navikla na školsku svakodnevnicu</a:t>
            </a:r>
          </a:p>
          <a:p>
            <a:pPr eaLnBrk="1" hangingPunct="1">
              <a:buFont typeface="Arial" charset="0"/>
              <a:buNone/>
            </a:pPr>
            <a:endParaRPr lang="hr-H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hr-HR" smtClean="0"/>
              <a:t>Što trebaju učiniti roditelji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hr-HR" sz="2800" smtClean="0">
                <a:solidFill>
                  <a:schemeClr val="tx2"/>
                </a:solidFill>
              </a:rPr>
              <a:t>Budite dosljedni u svemu! </a:t>
            </a:r>
          </a:p>
          <a:p>
            <a:pPr eaLnBrk="1" hangingPunct="1">
              <a:buFont typeface="Arial" charset="0"/>
              <a:buChar char="•"/>
            </a:pPr>
            <a:r>
              <a:rPr lang="hr-HR" sz="2800" smtClean="0">
                <a:solidFill>
                  <a:schemeClr val="tx2"/>
                </a:solidFill>
              </a:rPr>
              <a:t>Stvarajte realan pogled na djetetove sposobnosti – nitko ne može u svim aktivnostima postizati dobre rezultate </a:t>
            </a:r>
          </a:p>
          <a:p>
            <a:pPr eaLnBrk="1" hangingPunct="1">
              <a:buFont typeface="Arial" charset="0"/>
              <a:buChar char="•"/>
            </a:pPr>
            <a:r>
              <a:rPr lang="hr-HR" sz="2800" smtClean="0">
                <a:solidFill>
                  <a:schemeClr val="tx2"/>
                </a:solidFill>
              </a:rPr>
              <a:t>Prihvatiti dijete takvo kakvo jest – ne pokušavati preko djeteta ostvarivati svoje želje i ambicije</a:t>
            </a:r>
          </a:p>
          <a:p>
            <a:pPr eaLnBrk="1" hangingPunct="1">
              <a:buFont typeface="Arial" charset="0"/>
              <a:buChar char="•"/>
            </a:pPr>
            <a:r>
              <a:rPr lang="hr-HR" sz="2800" smtClean="0">
                <a:solidFill>
                  <a:schemeClr val="tx2"/>
                </a:solidFill>
              </a:rPr>
              <a:t>Dijete bi trebalo upozoriti kako će u školi češće nego do sada biti izloženo ocjenjivanju i/ili uspoređivanju s drugom djecom te objasniti kako njegov uspjeh u školi neće utjecati na ljubav roditelja prema njemu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hr-HR" smtClean="0"/>
              <a:t>Što trebaju učiniti roditelji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28800"/>
            <a:ext cx="8153400" cy="4648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hr-HR" smtClean="0">
                <a:solidFill>
                  <a:schemeClr val="tx2"/>
                </a:solidFill>
              </a:rPr>
              <a:t>Sudjelujte u školskom životu djeteta – dolaskom u školu, sudjelovanjem u radu škole, slušanjem onoga što dijete govori o doživljajima u školi</a:t>
            </a:r>
          </a:p>
          <a:p>
            <a:pPr eaLnBrk="1" hangingPunct="1">
              <a:buFont typeface="Arial" charset="0"/>
              <a:buChar char="•"/>
            </a:pPr>
            <a:r>
              <a:rPr lang="hr-HR" smtClean="0">
                <a:solidFill>
                  <a:schemeClr val="tx2"/>
                </a:solidFill>
              </a:rPr>
              <a:t>Surađujte s učiteljicom, učitelji i roditelji trebaju biti suradnici</a:t>
            </a:r>
          </a:p>
          <a:p>
            <a:pPr eaLnBrk="1" hangingPunct="1">
              <a:buFont typeface="Arial" charset="0"/>
              <a:buChar char="•"/>
            </a:pPr>
            <a:endParaRPr lang="hr-HR" smtClean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hr-HR" smtClean="0">
              <a:solidFill>
                <a:schemeClr val="tx2"/>
              </a:solidFill>
            </a:endParaRPr>
          </a:p>
        </p:txBody>
      </p:sp>
      <p:pic>
        <p:nvPicPr>
          <p:cNvPr id="35843" name="Picture 4" descr="teaching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962400"/>
            <a:ext cx="23526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286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hr-HR" sz="3700" i="1" smtClean="0">
              <a:solidFill>
                <a:srgbClr val="A8CDD7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hr-HR" sz="4400" i="1" smtClean="0">
                <a:solidFill>
                  <a:srgbClr val="A8CDD7"/>
                </a:solidFill>
              </a:rPr>
              <a:t>Ako se uzme u obzir veći dio svega navedenog, trebali biste imati sretnog prvašića!</a:t>
            </a:r>
          </a:p>
        </p:txBody>
      </p:sp>
      <p:sp>
        <p:nvSpPr>
          <p:cNvPr id="36866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i="1" smtClean="0"/>
              <a:t>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600" dirty="0" smtClean="0"/>
              <a:t>2 zablude kod pripreme djece za polazak u osnovnu školu:</a:t>
            </a:r>
          </a:p>
        </p:txBody>
      </p:sp>
      <p:sp>
        <p:nvSpPr>
          <p:cNvPr id="15362" name="Rectangle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hr-HR" sz="2700" smtClean="0">
              <a:solidFill>
                <a:schemeClr val="tx2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hr-HR" sz="2700" b="1" smtClean="0">
                <a:solidFill>
                  <a:schemeClr val="tx2"/>
                </a:solidFill>
              </a:rPr>
              <a:t>Djeca se za školu pripremaju tek zadnju godinu pred sam polazak u školu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hr-HR" sz="2700" b="1" smtClean="0">
              <a:solidFill>
                <a:schemeClr val="tx2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hr-HR" sz="2700" smtClean="0">
                <a:solidFill>
                  <a:schemeClr val="tx2"/>
                </a:solidFill>
              </a:rPr>
              <a:t>intenzivnija priprema u predškoli, međutim djeca se na određeni način </a:t>
            </a:r>
            <a:r>
              <a:rPr lang="hr-HR" sz="2700" u="sng" smtClean="0">
                <a:solidFill>
                  <a:schemeClr val="tx2"/>
                </a:solidFill>
              </a:rPr>
              <a:t>od rođenja</a:t>
            </a:r>
            <a:r>
              <a:rPr lang="hr-HR" sz="2700" smtClean="0">
                <a:solidFill>
                  <a:schemeClr val="tx2"/>
                </a:solidFill>
              </a:rPr>
              <a:t> pripremaju za školu 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hr-HR" sz="2700" smtClean="0">
              <a:solidFill>
                <a:schemeClr val="tx2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hr-HR" sz="2700" smtClean="0">
                <a:solidFill>
                  <a:schemeClr val="tx2"/>
                </a:solidFill>
              </a:rPr>
              <a:t>za polazak djeteta u osnovnu školu puno važnije poticati njegov socio-emocionalni razvoj - razvijati pozitivnu sliku djeteta o sebi, samostalnost, disciplinu, upornost, spremnost na suradnju i sl., a što se uči i stječe duži niz godina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2 zablude kod pripreme djece za polazak u osnovnu školu:</a:t>
            </a:r>
          </a:p>
        </p:txBody>
      </p:sp>
      <p:sp>
        <p:nvSpPr>
          <p:cNvPr id="16386" name="Rectangle 3"/>
          <p:cNvSpPr>
            <a:spLocks noGrp="1"/>
          </p:cNvSpPr>
          <p:nvPr>
            <p:ph sz="quarter" idx="1"/>
          </p:nvPr>
        </p:nvSpPr>
        <p:spPr>
          <a:xfrm>
            <a:off x="612775" y="2057400"/>
            <a:ext cx="8153400" cy="4038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800" b="1" smtClean="0">
                <a:solidFill>
                  <a:schemeClr val="tx2"/>
                </a:solidFill>
              </a:rPr>
              <a:t>2. Za polazak u osnovnu školu najvažnije je da dijete nauči čitati i pisati 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hr-HR" sz="28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hr-HR" sz="2800" smtClean="0">
                <a:solidFill>
                  <a:schemeClr val="tx2"/>
                </a:solidFill>
              </a:rPr>
              <a:t>dobro razvijene predčitalačke (npr. glasovna analiza i sinteza na slova i na slogove, imenovanje riječi na zadani glas, prepoznavanje simbola slova i brojki i dr.) i grafomotoričke vještine (npr. pravilno držanje olovke, povlačenje jasne linije kao i povlačenje linije od točke A do točke B, pravilno precrtavanje geometrijskih likova i dr.) dobar su preduvjet lakog usvajanja vještine pisanja i čitanja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hr-HR" smtClean="0"/>
              <a:t>ALI!</a:t>
            </a:r>
          </a:p>
        </p:txBody>
      </p:sp>
      <p:sp>
        <p:nvSpPr>
          <p:cNvPr id="17410" name="Rectangle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hr-HR" sz="2700" smtClean="0">
                <a:solidFill>
                  <a:schemeClr val="tx2"/>
                </a:solidFill>
              </a:rPr>
              <a:t>Neke djetetove osobine, sposobnosti i vještine su presudnije za uspješno školovanje od poznavanja slova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hr-HR" sz="27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r>
              <a:rPr lang="hr-HR" sz="2700" u="sng" smtClean="0">
                <a:solidFill>
                  <a:schemeClr val="tx2"/>
                </a:solidFill>
              </a:rPr>
              <a:t>Dobar start u školi ima dijete koje</a:t>
            </a:r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hr-HR" sz="2700" u="sng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hr-HR" sz="2000" smtClean="0">
                <a:solidFill>
                  <a:schemeClr val="tx2"/>
                </a:solidFill>
              </a:rPr>
              <a:t> ima pozitivnu sliku o sebi,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pl-PL" sz="2000" smtClean="0">
                <a:solidFill>
                  <a:schemeClr val="tx2"/>
                </a:solidFill>
              </a:rPr>
              <a:t> zna se zauzeti za sebe,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hr-HR" sz="2000" smtClean="0">
                <a:solidFill>
                  <a:schemeClr val="tx2"/>
                </a:solidFill>
              </a:rPr>
              <a:t> zna rješavati probleme i sukobe,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hr-HR" sz="2000" smtClean="0">
                <a:solidFill>
                  <a:schemeClr val="tx2"/>
                </a:solidFill>
              </a:rPr>
              <a:t> ponosi se uspjehom,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hr-HR" sz="2000" smtClean="0">
                <a:solidFill>
                  <a:schemeClr val="tx2"/>
                </a:solidFill>
              </a:rPr>
              <a:t> podnosi neuspjeh,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pl-PL" sz="2000" smtClean="0">
                <a:solidFill>
                  <a:schemeClr val="tx2"/>
                </a:solidFill>
              </a:rPr>
              <a:t> pomaže i dijeli s prijateljima,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it-IT" sz="2000" smtClean="0">
                <a:solidFill>
                  <a:schemeClr val="tx2"/>
                </a:solidFill>
              </a:rPr>
              <a:t> zna se dogovarati i pridržavati pravila,</a:t>
            </a:r>
          </a:p>
          <a:p>
            <a:pPr lvl="1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pl-PL" sz="2000" smtClean="0">
                <a:solidFill>
                  <a:schemeClr val="tx2"/>
                </a:solidFill>
              </a:rPr>
              <a:t> s upornošću završava što je započelo</a:t>
            </a:r>
            <a:endParaRPr lang="hr-HR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r-HR" sz="2700" smtClean="0">
              <a:solidFill>
                <a:schemeClr val="tx2"/>
              </a:solidFill>
            </a:endParaRPr>
          </a:p>
        </p:txBody>
      </p:sp>
      <p:pic>
        <p:nvPicPr>
          <p:cNvPr id="17411" name="Picture 6" descr="113-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48000"/>
            <a:ext cx="289877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18434" name="Rectangle 3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mtClean="0">
                <a:solidFill>
                  <a:schemeClr val="tx2"/>
                </a:solidFill>
              </a:rPr>
              <a:t>Iako mnogi kažu da bi </a:t>
            </a:r>
            <a:r>
              <a:rPr lang="hr-HR" b="1" smtClean="0">
                <a:solidFill>
                  <a:schemeClr val="tx2"/>
                </a:solidFill>
              </a:rPr>
              <a:t>škola</a:t>
            </a:r>
            <a:r>
              <a:rPr lang="hr-HR" smtClean="0">
                <a:solidFill>
                  <a:schemeClr val="tx2"/>
                </a:solidFill>
              </a:rPr>
              <a:t> trebala biti </a:t>
            </a:r>
            <a:r>
              <a:rPr lang="hr-HR" b="1" smtClean="0">
                <a:solidFill>
                  <a:schemeClr val="tx2"/>
                </a:solidFill>
              </a:rPr>
              <a:t>spremna za djecu</a:t>
            </a:r>
            <a:r>
              <a:rPr lang="hr-HR" smtClean="0">
                <a:solidFill>
                  <a:schemeClr val="tx2"/>
                </a:solidFill>
              </a:rPr>
              <a:t>, a ne djeca za školu, </a:t>
            </a:r>
          </a:p>
          <a:p>
            <a:pPr algn="ctr" eaLnBrk="1" hangingPunct="1">
              <a:buFont typeface="Arial" charset="0"/>
              <a:buNone/>
            </a:pPr>
            <a:r>
              <a:rPr lang="hr-HR" smtClean="0">
                <a:solidFill>
                  <a:schemeClr val="tx2"/>
                </a:solidFill>
              </a:rPr>
              <a:t>možemo reći da škola ipak pred djecu postavlja zahtjeve koji traže određenu </a:t>
            </a:r>
            <a:r>
              <a:rPr lang="hr-HR" b="1" smtClean="0">
                <a:solidFill>
                  <a:schemeClr val="tx2"/>
                </a:solidFill>
              </a:rPr>
              <a:t>spremnost za školu.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hr-HR" smtClean="0"/>
              <a:t>Spremnost za učenje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smtClean="0">
                <a:solidFill>
                  <a:schemeClr val="tx2"/>
                </a:solidFill>
              </a:rPr>
              <a:t>Ukupnost:</a:t>
            </a:r>
          </a:p>
          <a:p>
            <a:r>
              <a:rPr lang="hr-HR" smtClean="0">
                <a:solidFill>
                  <a:schemeClr val="tx2"/>
                </a:solidFill>
              </a:rPr>
              <a:t>SPOSOBNOSTI</a:t>
            </a:r>
          </a:p>
          <a:p>
            <a:r>
              <a:rPr lang="hr-HR" smtClean="0">
                <a:solidFill>
                  <a:schemeClr val="tx2"/>
                </a:solidFill>
              </a:rPr>
              <a:t>ISKUSTAVA</a:t>
            </a:r>
          </a:p>
          <a:p>
            <a:r>
              <a:rPr lang="hr-HR" smtClean="0">
                <a:solidFill>
                  <a:schemeClr val="tx2"/>
                </a:solidFill>
              </a:rPr>
              <a:t>MOTIVACIJE</a:t>
            </a:r>
          </a:p>
        </p:txBody>
      </p:sp>
      <p:pic>
        <p:nvPicPr>
          <p:cNvPr id="19459" name="Picture 5" descr="Slikovni rezultat za school pup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410200"/>
            <a:ext cx="73152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hr-HR" smtClean="0"/>
              <a:t>Spremnost za polazak školu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400050" indent="-400050" eaLnBrk="1" hangingPunct="1">
              <a:buFont typeface="Wingdings" pitchFamily="2" charset="2"/>
              <a:buNone/>
            </a:pPr>
            <a:r>
              <a:rPr lang="hr-HR" smtClean="0">
                <a:solidFill>
                  <a:srgbClr val="444F56"/>
                </a:solidFill>
              </a:rPr>
              <a:t>Danas govorimo u o spremnosti za polazak u školu koja uključuje:</a:t>
            </a:r>
          </a:p>
          <a:p>
            <a:pPr marL="400050" indent="-400050" eaLnBrk="1" hangingPunct="1"/>
            <a:endParaRPr lang="hr-HR" smtClean="0">
              <a:solidFill>
                <a:srgbClr val="444F56"/>
              </a:solidFill>
            </a:endParaRPr>
          </a:p>
          <a:p>
            <a:pPr marL="747713" lvl="1" indent="-381000" eaLnBrk="1" hangingPunct="1">
              <a:buFont typeface="Wingdings" pitchFamily="2" charset="2"/>
              <a:buAutoNum type="arabicPeriod"/>
            </a:pPr>
            <a:r>
              <a:rPr lang="hr-HR" sz="2200" smtClean="0">
                <a:solidFill>
                  <a:srgbClr val="444F56"/>
                </a:solidFill>
              </a:rPr>
              <a:t>tjelesnu spremnost</a:t>
            </a:r>
          </a:p>
          <a:p>
            <a:pPr marL="747713" lvl="1" indent="-381000" eaLnBrk="1" hangingPunct="1">
              <a:buFont typeface="Wingdings" pitchFamily="2" charset="2"/>
              <a:buAutoNum type="arabicPeriod"/>
            </a:pPr>
            <a:r>
              <a:rPr lang="hr-HR" sz="2200" smtClean="0">
                <a:solidFill>
                  <a:srgbClr val="444F56"/>
                </a:solidFill>
              </a:rPr>
              <a:t>govornu razvijenost</a:t>
            </a:r>
          </a:p>
          <a:p>
            <a:pPr marL="747713" lvl="1" indent="-381000" eaLnBrk="1" hangingPunct="1">
              <a:buFont typeface="Wingdings" pitchFamily="2" charset="2"/>
              <a:buAutoNum type="arabicPeriod"/>
            </a:pPr>
            <a:r>
              <a:rPr lang="hr-HR" sz="2200" smtClean="0">
                <a:solidFill>
                  <a:srgbClr val="444F56"/>
                </a:solidFill>
              </a:rPr>
              <a:t>kognitivnu spremnost </a:t>
            </a:r>
          </a:p>
          <a:p>
            <a:pPr marL="747713" lvl="1" indent="-381000" eaLnBrk="1" hangingPunct="1">
              <a:buFont typeface="Wingdings" pitchFamily="2" charset="2"/>
              <a:buAutoNum type="arabicPeriod"/>
            </a:pPr>
            <a:r>
              <a:rPr lang="hr-HR" sz="2200" smtClean="0">
                <a:solidFill>
                  <a:srgbClr val="444F56"/>
                </a:solidFill>
              </a:rPr>
              <a:t>emocionalnu spremnost</a:t>
            </a:r>
          </a:p>
          <a:p>
            <a:pPr marL="747713" lvl="1" indent="-381000" eaLnBrk="1" hangingPunct="1">
              <a:buFont typeface="Wingdings" pitchFamily="2" charset="2"/>
              <a:buAutoNum type="arabicPeriod"/>
            </a:pPr>
            <a:r>
              <a:rPr lang="hr-HR" sz="2200" smtClean="0">
                <a:solidFill>
                  <a:srgbClr val="444F56"/>
                </a:solidFill>
              </a:rPr>
              <a:t>socijalnu spremnost</a:t>
            </a:r>
          </a:p>
          <a:p>
            <a:pPr marL="747713" lvl="1" indent="-381000" eaLnBrk="1" hangingPunct="1">
              <a:buFont typeface="Wingdings" pitchFamily="2" charset="2"/>
              <a:buAutoNum type="arabicPeriod"/>
            </a:pPr>
            <a:r>
              <a:rPr lang="hr-HR" sz="2200" smtClean="0">
                <a:solidFill>
                  <a:srgbClr val="444F56"/>
                </a:solidFill>
              </a:rPr>
              <a:t>motivaciju za učenje i interes za građu</a:t>
            </a:r>
          </a:p>
          <a:p>
            <a:pPr marL="747713" lvl="1" indent="-381000" eaLnBrk="1" hangingPunct="1">
              <a:buFont typeface="Arial" charset="0"/>
              <a:buNone/>
            </a:pPr>
            <a:endParaRPr lang="hr-HR" sz="2200" u="sng" smtClean="0">
              <a:solidFill>
                <a:srgbClr val="444F56"/>
              </a:solidFill>
            </a:endParaRPr>
          </a:p>
          <a:p>
            <a:pPr marL="747713" lvl="1" indent="-381000" eaLnBrk="1" hangingPunct="1">
              <a:buFont typeface="Arial" charset="0"/>
              <a:buNone/>
            </a:pPr>
            <a:endParaRPr lang="hr-HR" sz="2200" smtClean="0">
              <a:solidFill>
                <a:srgbClr val="444F56"/>
              </a:solidFill>
            </a:endParaRPr>
          </a:p>
        </p:txBody>
      </p:sp>
      <p:pic>
        <p:nvPicPr>
          <p:cNvPr id="20483" name="Picture 4" descr="1747760_penc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667000"/>
            <a:ext cx="2857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hr-HR" smtClean="0"/>
              <a:t>Tjelesna spremnost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2362200" y="1600200"/>
            <a:ext cx="6403975" cy="4525963"/>
          </a:xfrm>
        </p:spPr>
        <p:txBody>
          <a:bodyPr/>
          <a:lstStyle/>
          <a:p>
            <a:r>
              <a:rPr lang="hr-HR" smtClean="0">
                <a:solidFill>
                  <a:schemeClr val="tx2"/>
                </a:solidFill>
              </a:rPr>
              <a:t>Visina</a:t>
            </a:r>
          </a:p>
          <a:p>
            <a:r>
              <a:rPr lang="hr-HR" smtClean="0">
                <a:solidFill>
                  <a:schemeClr val="tx2"/>
                </a:solidFill>
              </a:rPr>
              <a:t>Težina</a:t>
            </a:r>
          </a:p>
          <a:p>
            <a:r>
              <a:rPr lang="hr-HR" smtClean="0">
                <a:solidFill>
                  <a:schemeClr val="tx2"/>
                </a:solidFill>
              </a:rPr>
              <a:t>Hodanje od kuće do škole</a:t>
            </a:r>
          </a:p>
          <a:p>
            <a:r>
              <a:rPr lang="hr-HR" smtClean="0">
                <a:solidFill>
                  <a:schemeClr val="tx2"/>
                </a:solidFill>
              </a:rPr>
              <a:t>Nošenje torbe</a:t>
            </a:r>
          </a:p>
          <a:p>
            <a:r>
              <a:rPr lang="hr-HR" smtClean="0">
                <a:solidFill>
                  <a:schemeClr val="tx2"/>
                </a:solidFill>
              </a:rPr>
              <a:t>Statičan napor sjedenja na mjestu</a:t>
            </a:r>
          </a:p>
          <a:p>
            <a:r>
              <a:rPr lang="hr-HR" smtClean="0">
                <a:solidFill>
                  <a:schemeClr val="tx2"/>
                </a:solidFill>
              </a:rPr>
              <a:t>Normalne navike hranjenja, spavanja, kontrole izlučivanja, fine pokretljivosti mišića</a:t>
            </a:r>
          </a:p>
        </p:txBody>
      </p:sp>
      <p:pic>
        <p:nvPicPr>
          <p:cNvPr id="21507" name="Picture 5" descr="Slikovni rezultat za school pup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19367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vnic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570</TotalTime>
  <Words>1022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Predložak dizajna</vt:lpstr>
      </vt:variant>
      <vt:variant>
        <vt:i4>8</vt:i4>
      </vt:variant>
      <vt:variant>
        <vt:lpstr>Naslovi slajdova</vt:lpstr>
      </vt:variant>
      <vt:variant>
        <vt:i4>24</vt:i4>
      </vt:variant>
    </vt:vector>
  </HeadingPairs>
  <TitlesOfParts>
    <vt:vector size="37" baseType="lpstr">
      <vt:lpstr>Arial</vt:lpstr>
      <vt:lpstr>Tw Cen MT</vt:lpstr>
      <vt:lpstr>Wingdings</vt:lpstr>
      <vt:lpstr>Wingdings 2</vt:lpstr>
      <vt:lpstr>Calibri</vt:lpstr>
      <vt:lpstr>Medijan</vt:lpstr>
      <vt:lpstr>Medijan</vt:lpstr>
      <vt:lpstr>Medijan</vt:lpstr>
      <vt:lpstr>Medijan</vt:lpstr>
      <vt:lpstr>Medijan</vt:lpstr>
      <vt:lpstr>Medijan</vt:lpstr>
      <vt:lpstr>Medijan</vt:lpstr>
      <vt:lpstr>Medijan</vt:lpstr>
      <vt:lpstr>   POLAZAK U PRVI RAZRED</vt:lpstr>
      <vt:lpstr>Polazak u prvi razred</vt:lpstr>
      <vt:lpstr>2 zablude kod pripreme djece za polazak u osnovnu školu:</vt:lpstr>
      <vt:lpstr>2 zablude kod pripreme djece za polazak u osnovnu školu:</vt:lpstr>
      <vt:lpstr>ALI!</vt:lpstr>
      <vt:lpstr>Slajd 6</vt:lpstr>
      <vt:lpstr>Spremnost za učenje</vt:lpstr>
      <vt:lpstr>Spremnost za polazak školu</vt:lpstr>
      <vt:lpstr>Tjelesna spremnost</vt:lpstr>
      <vt:lpstr>Govorna razvijenost</vt:lpstr>
      <vt:lpstr>Kognitivna spremnost</vt:lpstr>
      <vt:lpstr>Emocionalna  spremnost</vt:lpstr>
      <vt:lpstr>Socijalna spremnost</vt:lpstr>
      <vt:lpstr>Motivacija za učenje i interes za građu</vt:lpstr>
      <vt:lpstr>Spremnost za polazak školu</vt:lpstr>
      <vt:lpstr>Procjena spremnosti za školu</vt:lpstr>
      <vt:lpstr>Postupak utvrđivanja psihofizičkog stanja djeteta radi upisa u prvi razred osnovne škole </vt:lpstr>
      <vt:lpstr>Postupak utvrđivanja psihofizičkog stanja djeteta radi upisa u prvi razred osnovne škole</vt:lpstr>
      <vt:lpstr>Slajd 19</vt:lpstr>
      <vt:lpstr>Obitelj – jeste li spremni?</vt:lpstr>
      <vt:lpstr>Što trebaju učiniti roditelji</vt:lpstr>
      <vt:lpstr>Što trebaju učiniti roditelji</vt:lpstr>
      <vt:lpstr>Što trebaju učiniti roditelji</vt:lpstr>
      <vt:lpstr>Hvala na pažnji!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Polazak u prvi razred</dc:title>
  <dc:creator>Kraljevic</dc:creator>
  <cp:lastModifiedBy>*</cp:lastModifiedBy>
  <cp:revision>31</cp:revision>
  <dcterms:created xsi:type="dcterms:W3CDTF">2006-08-16T00:00:00Z</dcterms:created>
  <dcterms:modified xsi:type="dcterms:W3CDTF">2017-06-20T08:27:29Z</dcterms:modified>
</cp:coreProperties>
</file>